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274" r:id="rId3"/>
    <p:sldId id="329" r:id="rId4"/>
    <p:sldId id="379" r:id="rId5"/>
    <p:sldId id="340" r:id="rId6"/>
    <p:sldId id="341" r:id="rId7"/>
    <p:sldId id="380" r:id="rId8"/>
    <p:sldId id="381" r:id="rId9"/>
    <p:sldId id="382" r:id="rId10"/>
    <p:sldId id="356" r:id="rId11"/>
    <p:sldId id="357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5" r:id="rId24"/>
    <p:sldId id="394" r:id="rId25"/>
    <p:sldId id="396" r:id="rId26"/>
    <p:sldId id="397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283" r:id="rId43"/>
  </p:sldIdLst>
  <p:sldSz cx="9144000" cy="5143500" type="screen16x9"/>
  <p:notesSz cx="6858000" cy="9144000"/>
  <p:embeddedFontLst>
    <p:embeddedFont>
      <p:font typeface="10X10" panose="020D0604000000000000" pitchFamily="34" charset="-127"/>
      <p:regular r:id="rId45"/>
    </p:embeddedFont>
    <p:embeddedFont>
      <p:font typeface="10X10 Bold" panose="020D0604000000000000" pitchFamily="34" charset="-127"/>
      <p:regular r:id="rId46"/>
      <p:bold r:id="rId47"/>
    </p:embeddedFont>
    <p:embeddedFont>
      <p:font typeface="맑은 고딕" panose="020B0503020000020004" pitchFamily="34" charset="-127"/>
      <p:regular r:id="rId48"/>
      <p:bold r:id="rId49"/>
    </p:embeddedFont>
    <p:embeddedFont>
      <p:font typeface="NanumSquare_ac" panose="020B0600000101010101" pitchFamily="34" charset="-127"/>
      <p:regular r:id="rId50"/>
    </p:embeddedFont>
    <p:embeddedFont>
      <p:font typeface="NanumSquare_ac Bold" panose="020B0600000101010101" pitchFamily="34" charset="-127"/>
      <p:bold r:id="rId51"/>
    </p:embeddedFont>
    <p:embeddedFont>
      <p:font typeface="BM DoHyeon OTF" panose="020B0600000101010101" pitchFamily="34" charset="-127"/>
      <p:regular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4757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718"/>
    <p:restoredTop sz="96327" autoAdjust="0"/>
  </p:normalViewPr>
  <p:slideViewPr>
    <p:cSldViewPr>
      <p:cViewPr varScale="1">
        <p:scale>
          <a:sx n="78" d="100"/>
          <a:sy n="78" d="100"/>
        </p:scale>
        <p:origin x="168" y="2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3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03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682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66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23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04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16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751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79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665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82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5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26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71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56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17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8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90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37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51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07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58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009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09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4218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67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08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78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3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1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1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77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10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2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1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2024. 7. 21.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83668" y="1707656"/>
            <a:ext cx="5976664" cy="2101327"/>
            <a:chOff x="3020482" y="2012037"/>
            <a:chExt cx="3761184" cy="919173"/>
          </a:xfrm>
        </p:grpSpPr>
        <p:sp>
          <p:nvSpPr>
            <p:cNvPr id="4" name="TextBox 3"/>
            <p:cNvSpPr txBox="1"/>
            <p:nvPr/>
          </p:nvSpPr>
          <p:spPr>
            <a:xfrm>
              <a:off x="3333632" y="2012037"/>
              <a:ext cx="2576696" cy="11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열정을 가진 자들이 모여 세상을 개척한다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10740" y="2715766"/>
              <a:ext cx="14401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75656" y="2241565"/>
            <a:ext cx="6624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심화반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Week 10.</a:t>
            </a: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Prompt Engineering</a:t>
            </a:r>
            <a:endParaRPr lang="ko-KR" altLang="en-US" sz="22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65EA-6E85-4339-A28A-12C6B396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00733-1077-82CF-9CBA-876462C8859E}"/>
              </a:ext>
            </a:extLst>
          </p:cNvPr>
          <p:cNvSpPr txBox="1"/>
          <p:nvPr/>
        </p:nvSpPr>
        <p:spPr>
          <a:xfrm>
            <a:off x="5202710" y="3304024"/>
            <a:ext cx="228846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Presenter: Daehyun Kim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Kakao Tech. Google Developer Groups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MODULABS MODUAI Lab.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 descr="Google Developer Groups">
            <a:extLst>
              <a:ext uri="{FF2B5EF4-FFF2-40B4-BE49-F238E27FC236}">
                <a16:creationId xmlns:a16="http://schemas.microsoft.com/office/drawing/2014/main" id="{A611CA96-A812-D0A7-6C59-5E9D58CB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Prompt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로 정확히</a:t>
            </a:r>
            <a:endParaRPr lang="en-US" altLang="ko-KR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지시 내리기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6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96AD34C-CB12-34AC-CA1D-D1CED39F919B}"/>
              </a:ext>
            </a:extLst>
          </p:cNvPr>
          <p:cNvSpPr/>
          <p:nvPr/>
        </p:nvSpPr>
        <p:spPr>
          <a:xfrm>
            <a:off x="1860496" y="1973646"/>
            <a:ext cx="2037080" cy="1792605"/>
          </a:xfrm>
          <a:custGeom>
            <a:avLst/>
            <a:gdLst/>
            <a:ahLst/>
            <a:cxnLst/>
            <a:rect l="l" t="t" r="r" b="b"/>
            <a:pathLst>
              <a:path w="2037079" h="1792604">
                <a:moveTo>
                  <a:pt x="0" y="298754"/>
                </a:moveTo>
                <a:lnTo>
                  <a:pt x="3910" y="250294"/>
                </a:lnTo>
                <a:lnTo>
                  <a:pt x="15230" y="204325"/>
                </a:lnTo>
                <a:lnTo>
                  <a:pt x="33346" y="161459"/>
                </a:lnTo>
                <a:lnTo>
                  <a:pt x="57642" y="122314"/>
                </a:lnTo>
                <a:lnTo>
                  <a:pt x="87503" y="87503"/>
                </a:lnTo>
                <a:lnTo>
                  <a:pt x="122314" y="57642"/>
                </a:lnTo>
                <a:lnTo>
                  <a:pt x="161459" y="33346"/>
                </a:lnTo>
                <a:lnTo>
                  <a:pt x="204325" y="15230"/>
                </a:lnTo>
                <a:lnTo>
                  <a:pt x="250294" y="3910"/>
                </a:lnTo>
                <a:lnTo>
                  <a:pt x="298754" y="0"/>
                </a:lnTo>
                <a:lnTo>
                  <a:pt x="1738246" y="0"/>
                </a:lnTo>
                <a:lnTo>
                  <a:pt x="1785260" y="3721"/>
                </a:lnTo>
                <a:lnTo>
                  <a:pt x="1830696" y="14664"/>
                </a:lnTo>
                <a:lnTo>
                  <a:pt x="1873750" y="32497"/>
                </a:lnTo>
                <a:lnTo>
                  <a:pt x="1913618" y="56887"/>
                </a:lnTo>
                <a:lnTo>
                  <a:pt x="1949496" y="87502"/>
                </a:lnTo>
                <a:lnTo>
                  <a:pt x="1980109" y="123380"/>
                </a:lnTo>
                <a:lnTo>
                  <a:pt x="2004498" y="163247"/>
                </a:lnTo>
                <a:lnTo>
                  <a:pt x="2022331" y="206300"/>
                </a:lnTo>
                <a:lnTo>
                  <a:pt x="2033274" y="251736"/>
                </a:lnTo>
                <a:lnTo>
                  <a:pt x="2036995" y="298754"/>
                </a:lnTo>
                <a:lnTo>
                  <a:pt x="2036995" y="1493746"/>
                </a:lnTo>
                <a:lnTo>
                  <a:pt x="2033085" y="1542206"/>
                </a:lnTo>
                <a:lnTo>
                  <a:pt x="2021765" y="1588176"/>
                </a:lnTo>
                <a:lnTo>
                  <a:pt x="2003650" y="1631041"/>
                </a:lnTo>
                <a:lnTo>
                  <a:pt x="1979356" y="1670186"/>
                </a:lnTo>
                <a:lnTo>
                  <a:pt x="1949496" y="1704996"/>
                </a:lnTo>
                <a:lnTo>
                  <a:pt x="1914686" y="1734856"/>
                </a:lnTo>
                <a:lnTo>
                  <a:pt x="1875541" y="1759151"/>
                </a:lnTo>
                <a:lnTo>
                  <a:pt x="1832676" y="1777266"/>
                </a:lnTo>
                <a:lnTo>
                  <a:pt x="1786706" y="1788586"/>
                </a:lnTo>
                <a:lnTo>
                  <a:pt x="1738246" y="1792496"/>
                </a:lnTo>
                <a:lnTo>
                  <a:pt x="298754" y="1792496"/>
                </a:lnTo>
                <a:lnTo>
                  <a:pt x="250294" y="1788586"/>
                </a:lnTo>
                <a:lnTo>
                  <a:pt x="204325" y="1777266"/>
                </a:lnTo>
                <a:lnTo>
                  <a:pt x="161459" y="1759151"/>
                </a:lnTo>
                <a:lnTo>
                  <a:pt x="122314" y="1734856"/>
                </a:lnTo>
                <a:lnTo>
                  <a:pt x="87503" y="1704996"/>
                </a:lnTo>
                <a:lnTo>
                  <a:pt x="57642" y="1670186"/>
                </a:lnTo>
                <a:lnTo>
                  <a:pt x="33346" y="1631041"/>
                </a:lnTo>
                <a:lnTo>
                  <a:pt x="15230" y="1588176"/>
                </a:lnTo>
                <a:lnTo>
                  <a:pt x="3910" y="1542206"/>
                </a:lnTo>
                <a:lnTo>
                  <a:pt x="0" y="1493746"/>
                </a:lnTo>
                <a:lnTo>
                  <a:pt x="0" y="298754"/>
                </a:lnTo>
                <a:close/>
              </a:path>
            </a:pathLst>
          </a:custGeom>
          <a:ln w="38099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00CD2E8-414A-F555-13EC-B4251D441A12}"/>
              </a:ext>
            </a:extLst>
          </p:cNvPr>
          <p:cNvSpPr txBox="1"/>
          <p:nvPr/>
        </p:nvSpPr>
        <p:spPr>
          <a:xfrm>
            <a:off x="2093028" y="2535769"/>
            <a:ext cx="1562735" cy="6956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b="1" spc="100" dirty="0">
                <a:latin typeface="Noto Sans CJK HK"/>
                <a:cs typeface="Noto Sans CJK HK"/>
              </a:rPr>
              <a:t>자세한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전달</a:t>
            </a:r>
            <a:r>
              <a:rPr sz="1400" b="1" spc="130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내용과 </a:t>
            </a:r>
            <a:r>
              <a:rPr sz="1400" b="1" spc="100" dirty="0" err="1">
                <a:latin typeface="Noto Sans CJK HK"/>
                <a:cs typeface="Noto Sans CJK HK"/>
              </a:rPr>
              <a:t>전체적인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75" dirty="0" err="1">
                <a:latin typeface="Noto Sans CJK HK"/>
                <a:cs typeface="Noto Sans CJK HK"/>
              </a:rPr>
              <a:t>흐름</a:t>
            </a:r>
            <a:endParaRPr lang="en-US" sz="1400" b="1" spc="75" dirty="0">
              <a:latin typeface="Noto Sans CJK HK"/>
              <a:cs typeface="Noto Sans CJK HK"/>
            </a:endParaRPr>
          </a:p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b="1" spc="-10" dirty="0">
                <a:latin typeface="Noto Sans CJK HK"/>
                <a:cs typeface="Noto Sans CJK HK"/>
              </a:rPr>
              <a:t>(context)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3114CE2-68A8-CD37-037E-933942FC5721}"/>
              </a:ext>
            </a:extLst>
          </p:cNvPr>
          <p:cNvSpPr/>
          <p:nvPr/>
        </p:nvSpPr>
        <p:spPr>
          <a:xfrm>
            <a:off x="5246489" y="1973646"/>
            <a:ext cx="2037080" cy="1792605"/>
          </a:xfrm>
          <a:custGeom>
            <a:avLst/>
            <a:gdLst/>
            <a:ahLst/>
            <a:cxnLst/>
            <a:rect l="l" t="t" r="r" b="b"/>
            <a:pathLst>
              <a:path w="2037079" h="1792604">
                <a:moveTo>
                  <a:pt x="0" y="298754"/>
                </a:moveTo>
                <a:lnTo>
                  <a:pt x="3909" y="250294"/>
                </a:lnTo>
                <a:lnTo>
                  <a:pt x="15229" y="204325"/>
                </a:lnTo>
                <a:lnTo>
                  <a:pt x="33344" y="161459"/>
                </a:lnTo>
                <a:lnTo>
                  <a:pt x="57639" y="122314"/>
                </a:lnTo>
                <a:lnTo>
                  <a:pt x="87499" y="87503"/>
                </a:lnTo>
                <a:lnTo>
                  <a:pt x="122309" y="57642"/>
                </a:lnTo>
                <a:lnTo>
                  <a:pt x="161454" y="33346"/>
                </a:lnTo>
                <a:lnTo>
                  <a:pt x="204319" y="15230"/>
                </a:lnTo>
                <a:lnTo>
                  <a:pt x="250289" y="3910"/>
                </a:lnTo>
                <a:lnTo>
                  <a:pt x="298749" y="0"/>
                </a:lnTo>
                <a:lnTo>
                  <a:pt x="1738246" y="0"/>
                </a:lnTo>
                <a:lnTo>
                  <a:pt x="1785260" y="3721"/>
                </a:lnTo>
                <a:lnTo>
                  <a:pt x="1830696" y="14664"/>
                </a:lnTo>
                <a:lnTo>
                  <a:pt x="1873750" y="32497"/>
                </a:lnTo>
                <a:lnTo>
                  <a:pt x="1913618" y="56887"/>
                </a:lnTo>
                <a:lnTo>
                  <a:pt x="1949496" y="87502"/>
                </a:lnTo>
                <a:lnTo>
                  <a:pt x="1980109" y="123380"/>
                </a:lnTo>
                <a:lnTo>
                  <a:pt x="2004498" y="163247"/>
                </a:lnTo>
                <a:lnTo>
                  <a:pt x="2022331" y="206300"/>
                </a:lnTo>
                <a:lnTo>
                  <a:pt x="2033274" y="251736"/>
                </a:lnTo>
                <a:lnTo>
                  <a:pt x="2036995" y="298754"/>
                </a:lnTo>
                <a:lnTo>
                  <a:pt x="2036995" y="1493746"/>
                </a:lnTo>
                <a:lnTo>
                  <a:pt x="2033085" y="1542206"/>
                </a:lnTo>
                <a:lnTo>
                  <a:pt x="2021765" y="1588176"/>
                </a:lnTo>
                <a:lnTo>
                  <a:pt x="2003650" y="1631041"/>
                </a:lnTo>
                <a:lnTo>
                  <a:pt x="1979356" y="1670186"/>
                </a:lnTo>
                <a:lnTo>
                  <a:pt x="1949496" y="1704996"/>
                </a:lnTo>
                <a:lnTo>
                  <a:pt x="1914686" y="1734856"/>
                </a:lnTo>
                <a:lnTo>
                  <a:pt x="1875541" y="1759151"/>
                </a:lnTo>
                <a:lnTo>
                  <a:pt x="1832676" y="1777266"/>
                </a:lnTo>
                <a:lnTo>
                  <a:pt x="1786706" y="1788586"/>
                </a:lnTo>
                <a:lnTo>
                  <a:pt x="1738246" y="1792496"/>
                </a:lnTo>
                <a:lnTo>
                  <a:pt x="298749" y="1792496"/>
                </a:lnTo>
                <a:lnTo>
                  <a:pt x="250289" y="1788586"/>
                </a:lnTo>
                <a:lnTo>
                  <a:pt x="204319" y="1777266"/>
                </a:lnTo>
                <a:lnTo>
                  <a:pt x="161454" y="1759151"/>
                </a:lnTo>
                <a:lnTo>
                  <a:pt x="122309" y="1734856"/>
                </a:lnTo>
                <a:lnTo>
                  <a:pt x="87499" y="1704996"/>
                </a:lnTo>
                <a:lnTo>
                  <a:pt x="57639" y="1670186"/>
                </a:lnTo>
                <a:lnTo>
                  <a:pt x="33344" y="1631041"/>
                </a:lnTo>
                <a:lnTo>
                  <a:pt x="15229" y="1588176"/>
                </a:lnTo>
                <a:lnTo>
                  <a:pt x="3909" y="1542206"/>
                </a:lnTo>
                <a:lnTo>
                  <a:pt x="0" y="1493746"/>
                </a:lnTo>
                <a:lnTo>
                  <a:pt x="0" y="298754"/>
                </a:lnTo>
                <a:close/>
              </a:path>
            </a:pathLst>
          </a:custGeom>
          <a:ln w="380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2670A88F-F9C7-301F-6D5C-44FD1DEDB4B8}"/>
              </a:ext>
            </a:extLst>
          </p:cNvPr>
          <p:cNvSpPr txBox="1"/>
          <p:nvPr/>
        </p:nvSpPr>
        <p:spPr>
          <a:xfrm>
            <a:off x="5431818" y="2715766"/>
            <a:ext cx="180447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프롬프트</a:t>
            </a:r>
            <a:r>
              <a:rPr sz="1400" b="1" spc="16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구조</a:t>
            </a:r>
            <a:r>
              <a:rPr sz="1400" b="1" spc="130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전달</a:t>
            </a:r>
            <a:endParaRPr sz="14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11553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구성 요소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5D68A6A-E4A9-2F53-2496-7F2DFD53787D}"/>
              </a:ext>
            </a:extLst>
          </p:cNvPr>
          <p:cNvSpPr/>
          <p:nvPr/>
        </p:nvSpPr>
        <p:spPr>
          <a:xfrm>
            <a:off x="2435382" y="1249472"/>
            <a:ext cx="2037080" cy="1792605"/>
          </a:xfrm>
          <a:custGeom>
            <a:avLst/>
            <a:gdLst/>
            <a:ahLst/>
            <a:cxnLst/>
            <a:rect l="l" t="t" r="r" b="b"/>
            <a:pathLst>
              <a:path w="2037079" h="1792605">
                <a:moveTo>
                  <a:pt x="0" y="298754"/>
                </a:moveTo>
                <a:lnTo>
                  <a:pt x="3910" y="250294"/>
                </a:lnTo>
                <a:lnTo>
                  <a:pt x="15231" y="204325"/>
                </a:lnTo>
                <a:lnTo>
                  <a:pt x="33347" y="161459"/>
                </a:lnTo>
                <a:lnTo>
                  <a:pt x="57644" y="122314"/>
                </a:lnTo>
                <a:lnTo>
                  <a:pt x="87506" y="87503"/>
                </a:lnTo>
                <a:lnTo>
                  <a:pt x="122317" y="57642"/>
                </a:lnTo>
                <a:lnTo>
                  <a:pt x="161464" y="33346"/>
                </a:lnTo>
                <a:lnTo>
                  <a:pt x="204330" y="15230"/>
                </a:lnTo>
                <a:lnTo>
                  <a:pt x="250301" y="3910"/>
                </a:lnTo>
                <a:lnTo>
                  <a:pt x="298761" y="0"/>
                </a:lnTo>
                <a:lnTo>
                  <a:pt x="1738233" y="0"/>
                </a:lnTo>
                <a:lnTo>
                  <a:pt x="1785257" y="3721"/>
                </a:lnTo>
                <a:lnTo>
                  <a:pt x="1830694" y="14664"/>
                </a:lnTo>
                <a:lnTo>
                  <a:pt x="1873744" y="32497"/>
                </a:lnTo>
                <a:lnTo>
                  <a:pt x="1913608" y="56887"/>
                </a:lnTo>
                <a:lnTo>
                  <a:pt x="1949483" y="87502"/>
                </a:lnTo>
                <a:lnTo>
                  <a:pt x="1980109" y="123380"/>
                </a:lnTo>
                <a:lnTo>
                  <a:pt x="2004505" y="163247"/>
                </a:lnTo>
                <a:lnTo>
                  <a:pt x="2022342" y="206300"/>
                </a:lnTo>
                <a:lnTo>
                  <a:pt x="2033286" y="251736"/>
                </a:lnTo>
                <a:lnTo>
                  <a:pt x="2037008" y="298754"/>
                </a:lnTo>
                <a:lnTo>
                  <a:pt x="2037008" y="1493746"/>
                </a:lnTo>
                <a:lnTo>
                  <a:pt x="2033097" y="1542206"/>
                </a:lnTo>
                <a:lnTo>
                  <a:pt x="2021775" y="1588176"/>
                </a:lnTo>
                <a:lnTo>
                  <a:pt x="2003658" y="1631041"/>
                </a:lnTo>
                <a:lnTo>
                  <a:pt x="1979359" y="1670186"/>
                </a:lnTo>
                <a:lnTo>
                  <a:pt x="1949496" y="1704996"/>
                </a:lnTo>
                <a:lnTo>
                  <a:pt x="1914682" y="1734856"/>
                </a:lnTo>
                <a:lnTo>
                  <a:pt x="1875534" y="1759151"/>
                </a:lnTo>
                <a:lnTo>
                  <a:pt x="1832666" y="1777266"/>
                </a:lnTo>
                <a:lnTo>
                  <a:pt x="1786694" y="1788586"/>
                </a:lnTo>
                <a:lnTo>
                  <a:pt x="1738233" y="1792496"/>
                </a:lnTo>
                <a:lnTo>
                  <a:pt x="298761" y="1792496"/>
                </a:lnTo>
                <a:lnTo>
                  <a:pt x="250301" y="1788586"/>
                </a:lnTo>
                <a:lnTo>
                  <a:pt x="204330" y="1777266"/>
                </a:lnTo>
                <a:lnTo>
                  <a:pt x="161464" y="1759151"/>
                </a:lnTo>
                <a:lnTo>
                  <a:pt x="122317" y="1734856"/>
                </a:lnTo>
                <a:lnTo>
                  <a:pt x="87506" y="1704996"/>
                </a:lnTo>
                <a:lnTo>
                  <a:pt x="57644" y="1670186"/>
                </a:lnTo>
                <a:lnTo>
                  <a:pt x="33347" y="1631041"/>
                </a:lnTo>
                <a:lnTo>
                  <a:pt x="15231" y="1588176"/>
                </a:lnTo>
                <a:lnTo>
                  <a:pt x="3910" y="1542206"/>
                </a:lnTo>
                <a:lnTo>
                  <a:pt x="0" y="1493746"/>
                </a:lnTo>
                <a:lnTo>
                  <a:pt x="0" y="298754"/>
                </a:lnTo>
                <a:close/>
              </a:path>
            </a:pathLst>
          </a:custGeom>
          <a:ln w="38099">
            <a:solidFill>
              <a:srgbClr val="C9DA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D7EF905-2895-C012-3E90-1A345384BC0C}"/>
              </a:ext>
            </a:extLst>
          </p:cNvPr>
          <p:cNvSpPr txBox="1"/>
          <p:nvPr/>
        </p:nvSpPr>
        <p:spPr>
          <a:xfrm>
            <a:off x="3054554" y="2021140"/>
            <a:ext cx="9982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역할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할당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EBAF587-9544-4C77-AA46-A666C4D8614A}"/>
              </a:ext>
            </a:extLst>
          </p:cNvPr>
          <p:cNvSpPr/>
          <p:nvPr/>
        </p:nvSpPr>
        <p:spPr>
          <a:xfrm>
            <a:off x="2435382" y="3197193"/>
            <a:ext cx="2037080" cy="1792605"/>
          </a:xfrm>
          <a:custGeom>
            <a:avLst/>
            <a:gdLst/>
            <a:ahLst/>
            <a:cxnLst/>
            <a:rect l="l" t="t" r="r" b="b"/>
            <a:pathLst>
              <a:path w="2037079" h="1792604">
                <a:moveTo>
                  <a:pt x="0" y="298749"/>
                </a:moveTo>
                <a:lnTo>
                  <a:pt x="3910" y="250289"/>
                </a:lnTo>
                <a:lnTo>
                  <a:pt x="15231" y="204319"/>
                </a:lnTo>
                <a:lnTo>
                  <a:pt x="33347" y="161454"/>
                </a:lnTo>
                <a:lnTo>
                  <a:pt x="57644" y="122309"/>
                </a:lnTo>
                <a:lnTo>
                  <a:pt x="87506" y="87499"/>
                </a:lnTo>
                <a:lnTo>
                  <a:pt x="122317" y="57639"/>
                </a:lnTo>
                <a:lnTo>
                  <a:pt x="161464" y="33344"/>
                </a:lnTo>
                <a:lnTo>
                  <a:pt x="204330" y="15229"/>
                </a:lnTo>
                <a:lnTo>
                  <a:pt x="250301" y="3909"/>
                </a:lnTo>
                <a:lnTo>
                  <a:pt x="298761" y="0"/>
                </a:lnTo>
                <a:lnTo>
                  <a:pt x="1738233" y="0"/>
                </a:lnTo>
                <a:lnTo>
                  <a:pt x="1785257" y="3721"/>
                </a:lnTo>
                <a:lnTo>
                  <a:pt x="1830694" y="14664"/>
                </a:lnTo>
                <a:lnTo>
                  <a:pt x="1873744" y="32497"/>
                </a:lnTo>
                <a:lnTo>
                  <a:pt x="1913608" y="56886"/>
                </a:lnTo>
                <a:lnTo>
                  <a:pt x="1949483" y="87499"/>
                </a:lnTo>
                <a:lnTo>
                  <a:pt x="1980109" y="123377"/>
                </a:lnTo>
                <a:lnTo>
                  <a:pt x="2004505" y="163245"/>
                </a:lnTo>
                <a:lnTo>
                  <a:pt x="2022342" y="206299"/>
                </a:lnTo>
                <a:lnTo>
                  <a:pt x="2033286" y="251735"/>
                </a:lnTo>
                <a:lnTo>
                  <a:pt x="2037008" y="298749"/>
                </a:lnTo>
                <a:lnTo>
                  <a:pt x="2037008" y="1493746"/>
                </a:lnTo>
                <a:lnTo>
                  <a:pt x="2033097" y="1542206"/>
                </a:lnTo>
                <a:lnTo>
                  <a:pt x="2021775" y="1588176"/>
                </a:lnTo>
                <a:lnTo>
                  <a:pt x="2003658" y="1631041"/>
                </a:lnTo>
                <a:lnTo>
                  <a:pt x="1979359" y="1670186"/>
                </a:lnTo>
                <a:lnTo>
                  <a:pt x="1949496" y="1704996"/>
                </a:lnTo>
                <a:lnTo>
                  <a:pt x="1914682" y="1734856"/>
                </a:lnTo>
                <a:lnTo>
                  <a:pt x="1875534" y="1759151"/>
                </a:lnTo>
                <a:lnTo>
                  <a:pt x="1832666" y="1777266"/>
                </a:lnTo>
                <a:lnTo>
                  <a:pt x="1786694" y="1788586"/>
                </a:lnTo>
                <a:lnTo>
                  <a:pt x="1738233" y="1792496"/>
                </a:lnTo>
                <a:lnTo>
                  <a:pt x="298761" y="1792496"/>
                </a:lnTo>
                <a:lnTo>
                  <a:pt x="250301" y="1788586"/>
                </a:lnTo>
                <a:lnTo>
                  <a:pt x="204330" y="1777266"/>
                </a:lnTo>
                <a:lnTo>
                  <a:pt x="161464" y="1759151"/>
                </a:lnTo>
                <a:lnTo>
                  <a:pt x="122317" y="1734856"/>
                </a:lnTo>
                <a:lnTo>
                  <a:pt x="87506" y="1704996"/>
                </a:lnTo>
                <a:lnTo>
                  <a:pt x="57644" y="1670186"/>
                </a:lnTo>
                <a:lnTo>
                  <a:pt x="33347" y="1631041"/>
                </a:lnTo>
                <a:lnTo>
                  <a:pt x="15231" y="1588176"/>
                </a:lnTo>
                <a:lnTo>
                  <a:pt x="3910" y="1542206"/>
                </a:lnTo>
                <a:lnTo>
                  <a:pt x="0" y="1493746"/>
                </a:lnTo>
                <a:lnTo>
                  <a:pt x="0" y="298749"/>
                </a:lnTo>
                <a:close/>
              </a:path>
            </a:pathLst>
          </a:custGeom>
          <a:ln w="38099">
            <a:solidFill>
              <a:srgbClr val="C9DA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6460DC6-3210-7893-6613-1F1427D70052}"/>
              </a:ext>
            </a:extLst>
          </p:cNvPr>
          <p:cNvSpPr txBox="1"/>
          <p:nvPr/>
        </p:nvSpPr>
        <p:spPr>
          <a:xfrm>
            <a:off x="2848894" y="3968863"/>
            <a:ext cx="137825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출력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구조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설정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B838E02B-9DE0-2E4E-4C0C-B42C0BCDF379}"/>
              </a:ext>
            </a:extLst>
          </p:cNvPr>
          <p:cNvSpPr/>
          <p:nvPr/>
        </p:nvSpPr>
        <p:spPr>
          <a:xfrm>
            <a:off x="4671590" y="1249472"/>
            <a:ext cx="2037080" cy="1792605"/>
          </a:xfrm>
          <a:custGeom>
            <a:avLst/>
            <a:gdLst/>
            <a:ahLst/>
            <a:cxnLst/>
            <a:rect l="l" t="t" r="r" b="b"/>
            <a:pathLst>
              <a:path w="2037079" h="1792605">
                <a:moveTo>
                  <a:pt x="0" y="298754"/>
                </a:moveTo>
                <a:lnTo>
                  <a:pt x="3910" y="250294"/>
                </a:lnTo>
                <a:lnTo>
                  <a:pt x="15232" y="204325"/>
                </a:lnTo>
                <a:lnTo>
                  <a:pt x="33350" y="161459"/>
                </a:lnTo>
                <a:lnTo>
                  <a:pt x="57648" y="122314"/>
                </a:lnTo>
                <a:lnTo>
                  <a:pt x="87512" y="87503"/>
                </a:lnTo>
                <a:lnTo>
                  <a:pt x="122325" y="57642"/>
                </a:lnTo>
                <a:lnTo>
                  <a:pt x="161474" y="33346"/>
                </a:lnTo>
                <a:lnTo>
                  <a:pt x="204341" y="15230"/>
                </a:lnTo>
                <a:lnTo>
                  <a:pt x="250313" y="3910"/>
                </a:lnTo>
                <a:lnTo>
                  <a:pt x="298774" y="0"/>
                </a:lnTo>
                <a:lnTo>
                  <a:pt x="1738246" y="0"/>
                </a:lnTo>
                <a:lnTo>
                  <a:pt x="1785270" y="3721"/>
                </a:lnTo>
                <a:lnTo>
                  <a:pt x="1830707" y="14664"/>
                </a:lnTo>
                <a:lnTo>
                  <a:pt x="1873757" y="32497"/>
                </a:lnTo>
                <a:lnTo>
                  <a:pt x="1913620" y="56887"/>
                </a:lnTo>
                <a:lnTo>
                  <a:pt x="1949496" y="87502"/>
                </a:lnTo>
                <a:lnTo>
                  <a:pt x="1980109" y="123380"/>
                </a:lnTo>
                <a:lnTo>
                  <a:pt x="2004498" y="163247"/>
                </a:lnTo>
                <a:lnTo>
                  <a:pt x="2022331" y="206300"/>
                </a:lnTo>
                <a:lnTo>
                  <a:pt x="2033274" y="251736"/>
                </a:lnTo>
                <a:lnTo>
                  <a:pt x="2036995" y="298754"/>
                </a:lnTo>
                <a:lnTo>
                  <a:pt x="2036995" y="1493746"/>
                </a:lnTo>
                <a:lnTo>
                  <a:pt x="2033085" y="1542206"/>
                </a:lnTo>
                <a:lnTo>
                  <a:pt x="2021765" y="1588176"/>
                </a:lnTo>
                <a:lnTo>
                  <a:pt x="2003650" y="1631041"/>
                </a:lnTo>
                <a:lnTo>
                  <a:pt x="1979356" y="1670186"/>
                </a:lnTo>
                <a:lnTo>
                  <a:pt x="1949496" y="1704996"/>
                </a:lnTo>
                <a:lnTo>
                  <a:pt x="1914686" y="1734856"/>
                </a:lnTo>
                <a:lnTo>
                  <a:pt x="1875541" y="1759151"/>
                </a:lnTo>
                <a:lnTo>
                  <a:pt x="1832676" y="1777266"/>
                </a:lnTo>
                <a:lnTo>
                  <a:pt x="1786706" y="1788586"/>
                </a:lnTo>
                <a:lnTo>
                  <a:pt x="1738246" y="1792496"/>
                </a:lnTo>
                <a:lnTo>
                  <a:pt x="298774" y="1792496"/>
                </a:lnTo>
                <a:lnTo>
                  <a:pt x="250313" y="1788586"/>
                </a:lnTo>
                <a:lnTo>
                  <a:pt x="204341" y="1777266"/>
                </a:lnTo>
                <a:lnTo>
                  <a:pt x="161474" y="1759151"/>
                </a:lnTo>
                <a:lnTo>
                  <a:pt x="122325" y="1734856"/>
                </a:lnTo>
                <a:lnTo>
                  <a:pt x="87512" y="1704996"/>
                </a:lnTo>
                <a:lnTo>
                  <a:pt x="57648" y="1670186"/>
                </a:lnTo>
                <a:lnTo>
                  <a:pt x="33350" y="1631041"/>
                </a:lnTo>
                <a:lnTo>
                  <a:pt x="15232" y="1588176"/>
                </a:lnTo>
                <a:lnTo>
                  <a:pt x="3910" y="1542206"/>
                </a:lnTo>
                <a:lnTo>
                  <a:pt x="0" y="1493746"/>
                </a:lnTo>
                <a:lnTo>
                  <a:pt x="0" y="298754"/>
                </a:lnTo>
                <a:close/>
              </a:path>
            </a:pathLst>
          </a:custGeom>
          <a:ln w="38099">
            <a:solidFill>
              <a:srgbClr val="C9DA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3039B9-B429-5864-1C19-37A92ADABE59}"/>
              </a:ext>
            </a:extLst>
          </p:cNvPr>
          <p:cNvSpPr txBox="1"/>
          <p:nvPr/>
        </p:nvSpPr>
        <p:spPr>
          <a:xfrm>
            <a:off x="4994623" y="2021140"/>
            <a:ext cx="15215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참고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데이터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전달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177CE69-E827-EF1C-18FC-C086EC37C43E}"/>
              </a:ext>
            </a:extLst>
          </p:cNvPr>
          <p:cNvSpPr/>
          <p:nvPr/>
        </p:nvSpPr>
        <p:spPr>
          <a:xfrm>
            <a:off x="4671590" y="3197193"/>
            <a:ext cx="2037080" cy="1792605"/>
          </a:xfrm>
          <a:custGeom>
            <a:avLst/>
            <a:gdLst/>
            <a:ahLst/>
            <a:cxnLst/>
            <a:rect l="l" t="t" r="r" b="b"/>
            <a:pathLst>
              <a:path w="2037079" h="1792604">
                <a:moveTo>
                  <a:pt x="0" y="298749"/>
                </a:moveTo>
                <a:lnTo>
                  <a:pt x="3910" y="250289"/>
                </a:lnTo>
                <a:lnTo>
                  <a:pt x="15232" y="204319"/>
                </a:lnTo>
                <a:lnTo>
                  <a:pt x="33350" y="161454"/>
                </a:lnTo>
                <a:lnTo>
                  <a:pt x="57648" y="122309"/>
                </a:lnTo>
                <a:lnTo>
                  <a:pt x="87512" y="87499"/>
                </a:lnTo>
                <a:lnTo>
                  <a:pt x="122325" y="57639"/>
                </a:lnTo>
                <a:lnTo>
                  <a:pt x="161474" y="33344"/>
                </a:lnTo>
                <a:lnTo>
                  <a:pt x="204341" y="15229"/>
                </a:lnTo>
                <a:lnTo>
                  <a:pt x="250313" y="3909"/>
                </a:lnTo>
                <a:lnTo>
                  <a:pt x="298774" y="0"/>
                </a:lnTo>
                <a:lnTo>
                  <a:pt x="1738246" y="0"/>
                </a:lnTo>
                <a:lnTo>
                  <a:pt x="1785270" y="3721"/>
                </a:lnTo>
                <a:lnTo>
                  <a:pt x="1830707" y="14664"/>
                </a:lnTo>
                <a:lnTo>
                  <a:pt x="1873757" y="32497"/>
                </a:lnTo>
                <a:lnTo>
                  <a:pt x="1913620" y="56886"/>
                </a:lnTo>
                <a:lnTo>
                  <a:pt x="1949496" y="87499"/>
                </a:lnTo>
                <a:lnTo>
                  <a:pt x="1980109" y="123377"/>
                </a:lnTo>
                <a:lnTo>
                  <a:pt x="2004498" y="163245"/>
                </a:lnTo>
                <a:lnTo>
                  <a:pt x="2022331" y="206299"/>
                </a:lnTo>
                <a:lnTo>
                  <a:pt x="2033274" y="251735"/>
                </a:lnTo>
                <a:lnTo>
                  <a:pt x="2036995" y="298749"/>
                </a:lnTo>
                <a:lnTo>
                  <a:pt x="2036995" y="1493746"/>
                </a:lnTo>
                <a:lnTo>
                  <a:pt x="2033085" y="1542206"/>
                </a:lnTo>
                <a:lnTo>
                  <a:pt x="2021765" y="1588176"/>
                </a:lnTo>
                <a:lnTo>
                  <a:pt x="2003650" y="1631041"/>
                </a:lnTo>
                <a:lnTo>
                  <a:pt x="1979356" y="1670186"/>
                </a:lnTo>
                <a:lnTo>
                  <a:pt x="1949496" y="1704996"/>
                </a:lnTo>
                <a:lnTo>
                  <a:pt x="1914686" y="1734856"/>
                </a:lnTo>
                <a:lnTo>
                  <a:pt x="1875541" y="1759151"/>
                </a:lnTo>
                <a:lnTo>
                  <a:pt x="1832676" y="1777266"/>
                </a:lnTo>
                <a:lnTo>
                  <a:pt x="1786706" y="1788586"/>
                </a:lnTo>
                <a:lnTo>
                  <a:pt x="1738246" y="1792496"/>
                </a:lnTo>
                <a:lnTo>
                  <a:pt x="298774" y="1792496"/>
                </a:lnTo>
                <a:lnTo>
                  <a:pt x="250313" y="1788586"/>
                </a:lnTo>
                <a:lnTo>
                  <a:pt x="204341" y="1777266"/>
                </a:lnTo>
                <a:lnTo>
                  <a:pt x="161474" y="1759151"/>
                </a:lnTo>
                <a:lnTo>
                  <a:pt x="122325" y="1734856"/>
                </a:lnTo>
                <a:lnTo>
                  <a:pt x="87512" y="1704996"/>
                </a:lnTo>
                <a:lnTo>
                  <a:pt x="57648" y="1670186"/>
                </a:lnTo>
                <a:lnTo>
                  <a:pt x="33350" y="1631041"/>
                </a:lnTo>
                <a:lnTo>
                  <a:pt x="15232" y="1588176"/>
                </a:lnTo>
                <a:lnTo>
                  <a:pt x="3910" y="1542206"/>
                </a:lnTo>
                <a:lnTo>
                  <a:pt x="0" y="1493746"/>
                </a:lnTo>
                <a:lnTo>
                  <a:pt x="0" y="298749"/>
                </a:lnTo>
                <a:close/>
              </a:path>
            </a:pathLst>
          </a:custGeom>
          <a:ln w="38099">
            <a:solidFill>
              <a:srgbClr val="C9DA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3FAEF76C-B899-C8DF-8068-6C6D86ACCDAA}"/>
              </a:ext>
            </a:extLst>
          </p:cNvPr>
          <p:cNvSpPr txBox="1"/>
          <p:nvPr/>
        </p:nvSpPr>
        <p:spPr>
          <a:xfrm>
            <a:off x="5109796" y="3968863"/>
            <a:ext cx="126240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지시사항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전달</a:t>
            </a:r>
            <a:endParaRPr sz="14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180469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84078BDE-D97F-EB50-F2C1-9B751E3C1629}"/>
              </a:ext>
            </a:extLst>
          </p:cNvPr>
          <p:cNvSpPr/>
          <p:nvPr/>
        </p:nvSpPr>
        <p:spPr>
          <a:xfrm>
            <a:off x="1115616" y="1072839"/>
            <a:ext cx="7261225" cy="1357630"/>
          </a:xfrm>
          <a:custGeom>
            <a:avLst/>
            <a:gdLst/>
            <a:ahLst/>
            <a:cxnLst/>
            <a:rect l="l" t="t" r="r" b="b"/>
            <a:pathLst>
              <a:path w="7261225" h="1357630">
                <a:moveTo>
                  <a:pt x="7034646" y="0"/>
                </a:moveTo>
                <a:lnTo>
                  <a:pt x="226254" y="0"/>
                </a:lnTo>
                <a:lnTo>
                  <a:pt x="180656" y="4596"/>
                </a:lnTo>
                <a:lnTo>
                  <a:pt x="138186" y="17780"/>
                </a:lnTo>
                <a:lnTo>
                  <a:pt x="99753" y="38640"/>
                </a:lnTo>
                <a:lnTo>
                  <a:pt x="66268" y="66268"/>
                </a:lnTo>
                <a:lnTo>
                  <a:pt x="38640" y="99754"/>
                </a:lnTo>
                <a:lnTo>
                  <a:pt x="17780" y="138188"/>
                </a:lnTo>
                <a:lnTo>
                  <a:pt x="4596" y="180661"/>
                </a:lnTo>
                <a:lnTo>
                  <a:pt x="0" y="226263"/>
                </a:lnTo>
                <a:lnTo>
                  <a:pt x="0" y="1131252"/>
                </a:lnTo>
                <a:lnTo>
                  <a:pt x="4596" y="1176850"/>
                </a:lnTo>
                <a:lnTo>
                  <a:pt x="17780" y="1219319"/>
                </a:lnTo>
                <a:lnTo>
                  <a:pt x="38640" y="1257751"/>
                </a:lnTo>
                <a:lnTo>
                  <a:pt x="66268" y="1291235"/>
                </a:lnTo>
                <a:lnTo>
                  <a:pt x="99753" y="1318863"/>
                </a:lnTo>
                <a:lnTo>
                  <a:pt x="138186" y="1339723"/>
                </a:lnTo>
                <a:lnTo>
                  <a:pt x="180656" y="1352906"/>
                </a:lnTo>
                <a:lnTo>
                  <a:pt x="226254" y="1357503"/>
                </a:lnTo>
                <a:lnTo>
                  <a:pt x="7034646" y="1357503"/>
                </a:lnTo>
                <a:lnTo>
                  <a:pt x="7080244" y="1352906"/>
                </a:lnTo>
                <a:lnTo>
                  <a:pt x="7122713" y="1339723"/>
                </a:lnTo>
                <a:lnTo>
                  <a:pt x="7161145" y="1318863"/>
                </a:lnTo>
                <a:lnTo>
                  <a:pt x="7194630" y="1291235"/>
                </a:lnTo>
                <a:lnTo>
                  <a:pt x="7222257" y="1257751"/>
                </a:lnTo>
                <a:lnTo>
                  <a:pt x="7243117" y="1219319"/>
                </a:lnTo>
                <a:lnTo>
                  <a:pt x="7256300" y="1176850"/>
                </a:lnTo>
                <a:lnTo>
                  <a:pt x="7260897" y="1131252"/>
                </a:lnTo>
                <a:lnTo>
                  <a:pt x="7260897" y="226263"/>
                </a:lnTo>
                <a:lnTo>
                  <a:pt x="7256509" y="181915"/>
                </a:lnTo>
                <a:lnTo>
                  <a:pt x="7243674" y="139674"/>
                </a:lnTo>
                <a:lnTo>
                  <a:pt x="7222883" y="100729"/>
                </a:lnTo>
                <a:lnTo>
                  <a:pt x="7194628" y="66268"/>
                </a:lnTo>
                <a:lnTo>
                  <a:pt x="7160169" y="38013"/>
                </a:lnTo>
                <a:lnTo>
                  <a:pt x="7121229" y="17222"/>
                </a:lnTo>
                <a:lnTo>
                  <a:pt x="7078992" y="4387"/>
                </a:lnTo>
                <a:lnTo>
                  <a:pt x="7034646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BDE4F3B4-E78D-A80E-5701-76FD3670DE59}"/>
              </a:ext>
            </a:extLst>
          </p:cNvPr>
          <p:cNvSpPr txBox="1"/>
          <p:nvPr/>
        </p:nvSpPr>
        <p:spPr>
          <a:xfrm>
            <a:off x="3259187" y="1522227"/>
            <a:ext cx="30105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8575" algn="ctr">
              <a:lnSpc>
                <a:spcPts val="1664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너는</a:t>
            </a:r>
            <a:r>
              <a:rPr sz="1400" b="1" spc="235" dirty="0"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FF0000"/>
                </a:solidFill>
                <a:latin typeface="Noto Sans CJK HK"/>
                <a:cs typeface="Noto Sans CJK HK"/>
              </a:rPr>
              <a:t>(역할)</a:t>
            </a:r>
            <a:r>
              <a:rPr sz="1400" b="1" dirty="0">
                <a:latin typeface="Noto Sans CJK HK"/>
                <a:cs typeface="Noto Sans CJK HK"/>
              </a:rPr>
              <a:t>로</a:t>
            </a:r>
            <a:r>
              <a:rPr sz="1400" b="1" spc="204" dirty="0">
                <a:latin typeface="Noto Sans CJK HK"/>
                <a:cs typeface="Noto Sans CJK HK"/>
              </a:rPr>
              <a:t> </a:t>
            </a:r>
            <a:r>
              <a:rPr sz="1400" b="1" spc="60" dirty="0">
                <a:latin typeface="Noto Sans CJK HK"/>
                <a:cs typeface="Noto Sans CJK HK"/>
              </a:rPr>
              <a:t>행동해,</a:t>
            </a:r>
            <a:endParaRPr sz="1400" dirty="0">
              <a:latin typeface="Noto Sans CJK HK"/>
              <a:cs typeface="Noto Sans CJK HK"/>
            </a:endParaRPr>
          </a:p>
          <a:p>
            <a:pPr algn="ctr">
              <a:lnSpc>
                <a:spcPts val="1664"/>
              </a:lnSpc>
            </a:pPr>
            <a:r>
              <a:rPr sz="1400" b="1" spc="100" dirty="0">
                <a:latin typeface="Noto Sans CJK HK"/>
                <a:cs typeface="Noto Sans CJK HK"/>
              </a:rPr>
              <a:t>이</a:t>
            </a:r>
            <a:r>
              <a:rPr sz="1400" b="1" spc="120" dirty="0">
                <a:latin typeface="Noto Sans CJK HK"/>
                <a:cs typeface="Noto Sans CJK HK"/>
              </a:rPr>
              <a:t> </a:t>
            </a:r>
            <a:r>
              <a:rPr sz="1400" b="1" dirty="0">
                <a:solidFill>
                  <a:srgbClr val="FF0000"/>
                </a:solidFill>
                <a:latin typeface="Noto Sans CJK HK"/>
                <a:cs typeface="Noto Sans CJK HK"/>
              </a:rPr>
              <a:t>(형식)</a:t>
            </a:r>
            <a:r>
              <a:rPr sz="1400" b="1" dirty="0">
                <a:latin typeface="Noto Sans CJK HK"/>
                <a:cs typeface="Noto Sans CJK HK"/>
              </a:rPr>
              <a:t>에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맞춰서</a:t>
            </a:r>
            <a:r>
              <a:rPr sz="1400" b="1" spc="180" dirty="0">
                <a:latin typeface="Noto Sans CJK HK"/>
                <a:cs typeface="Noto Sans CJK HK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(Task)</a:t>
            </a:r>
            <a:r>
              <a:rPr sz="1400" b="1" spc="-10" dirty="0">
                <a:latin typeface="Noto Sans CJK HK"/>
                <a:cs typeface="Noto Sans CJK HK"/>
              </a:rPr>
              <a:t>를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80" dirty="0">
                <a:latin typeface="Noto Sans CJK HK"/>
                <a:cs typeface="Noto Sans CJK HK"/>
              </a:rPr>
              <a:t>수행해줘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9D347E23-84DF-B458-7F02-B9799549D30C}"/>
              </a:ext>
            </a:extLst>
          </p:cNvPr>
          <p:cNvSpPr/>
          <p:nvPr/>
        </p:nvSpPr>
        <p:spPr>
          <a:xfrm>
            <a:off x="1115616" y="3235115"/>
            <a:ext cx="7261225" cy="1357630"/>
          </a:xfrm>
          <a:custGeom>
            <a:avLst/>
            <a:gdLst/>
            <a:ahLst/>
            <a:cxnLst/>
            <a:rect l="l" t="t" r="r" b="b"/>
            <a:pathLst>
              <a:path w="7261225" h="1357629">
                <a:moveTo>
                  <a:pt x="7034646" y="0"/>
                </a:moveTo>
                <a:lnTo>
                  <a:pt x="226254" y="0"/>
                </a:lnTo>
                <a:lnTo>
                  <a:pt x="180656" y="4596"/>
                </a:lnTo>
                <a:lnTo>
                  <a:pt x="138186" y="17779"/>
                </a:lnTo>
                <a:lnTo>
                  <a:pt x="99753" y="38639"/>
                </a:lnTo>
                <a:lnTo>
                  <a:pt x="66267" y="66268"/>
                </a:lnTo>
                <a:lnTo>
                  <a:pt x="38640" y="99751"/>
                </a:lnTo>
                <a:lnTo>
                  <a:pt x="17780" y="138183"/>
                </a:lnTo>
                <a:lnTo>
                  <a:pt x="4596" y="180652"/>
                </a:lnTo>
                <a:lnTo>
                  <a:pt x="0" y="226250"/>
                </a:lnTo>
                <a:lnTo>
                  <a:pt x="0" y="1131246"/>
                </a:lnTo>
                <a:lnTo>
                  <a:pt x="4596" y="1176844"/>
                </a:lnTo>
                <a:lnTo>
                  <a:pt x="17780" y="1219314"/>
                </a:lnTo>
                <a:lnTo>
                  <a:pt x="38640" y="1257747"/>
                </a:lnTo>
                <a:lnTo>
                  <a:pt x="66268" y="1291232"/>
                </a:lnTo>
                <a:lnTo>
                  <a:pt x="99753" y="1318860"/>
                </a:lnTo>
                <a:lnTo>
                  <a:pt x="138186" y="1339720"/>
                </a:lnTo>
                <a:lnTo>
                  <a:pt x="180656" y="1352903"/>
                </a:lnTo>
                <a:lnTo>
                  <a:pt x="226254" y="1357500"/>
                </a:lnTo>
                <a:lnTo>
                  <a:pt x="7034646" y="1357500"/>
                </a:lnTo>
                <a:lnTo>
                  <a:pt x="7080244" y="1352903"/>
                </a:lnTo>
                <a:lnTo>
                  <a:pt x="7122713" y="1339720"/>
                </a:lnTo>
                <a:lnTo>
                  <a:pt x="7161145" y="1318860"/>
                </a:lnTo>
                <a:lnTo>
                  <a:pt x="7194630" y="1291232"/>
                </a:lnTo>
                <a:lnTo>
                  <a:pt x="7222257" y="1257747"/>
                </a:lnTo>
                <a:lnTo>
                  <a:pt x="7243117" y="1219314"/>
                </a:lnTo>
                <a:lnTo>
                  <a:pt x="7256300" y="1176844"/>
                </a:lnTo>
                <a:lnTo>
                  <a:pt x="7260897" y="1131246"/>
                </a:lnTo>
                <a:lnTo>
                  <a:pt x="7260897" y="226250"/>
                </a:lnTo>
                <a:lnTo>
                  <a:pt x="7256509" y="181909"/>
                </a:lnTo>
                <a:lnTo>
                  <a:pt x="7243674" y="139673"/>
                </a:lnTo>
                <a:lnTo>
                  <a:pt x="7222883" y="100729"/>
                </a:lnTo>
                <a:lnTo>
                  <a:pt x="7194626" y="66267"/>
                </a:lnTo>
                <a:lnTo>
                  <a:pt x="7160169" y="38013"/>
                </a:lnTo>
                <a:lnTo>
                  <a:pt x="7121229" y="17222"/>
                </a:lnTo>
                <a:lnTo>
                  <a:pt x="7078992" y="4387"/>
                </a:lnTo>
                <a:lnTo>
                  <a:pt x="7034646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2CFBDFCE-6E45-5536-3683-28933CF9C30F}"/>
              </a:ext>
            </a:extLst>
          </p:cNvPr>
          <p:cNvSpPr txBox="1"/>
          <p:nvPr/>
        </p:nvSpPr>
        <p:spPr>
          <a:xfrm>
            <a:off x="2841259" y="3684504"/>
            <a:ext cx="3853179" cy="6579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4925" algn="ctr">
              <a:lnSpc>
                <a:spcPts val="1664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너는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서정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시를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 err="1">
                <a:latin typeface="Noto Sans CJK HK"/>
                <a:cs typeface="Noto Sans CJK HK"/>
              </a:rPr>
              <a:t>쓰는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50" dirty="0" err="1">
                <a:solidFill>
                  <a:srgbClr val="FF0000"/>
                </a:solidFill>
                <a:latin typeface="Noto Sans CJK HK"/>
                <a:cs typeface="Noto Sans CJK HK"/>
              </a:rPr>
              <a:t>시인</a:t>
            </a:r>
            <a:r>
              <a:rPr sz="1400" b="1" spc="50" dirty="0" err="1">
                <a:latin typeface="Noto Sans CJK HK"/>
                <a:cs typeface="Noto Sans CJK HK"/>
              </a:rPr>
              <a:t>이</a:t>
            </a:r>
            <a:r>
              <a:rPr lang="ko-KR" altLang="en-US" sz="1400" b="1" spc="50" dirty="0">
                <a:latin typeface="Noto Sans CJK HK"/>
                <a:cs typeface="Noto Sans CJK HK"/>
              </a:rPr>
              <a:t>야</a:t>
            </a:r>
            <a:r>
              <a:rPr sz="1400" b="1" spc="50" dirty="0">
                <a:latin typeface="Noto Sans CJK HK"/>
                <a:cs typeface="Noto Sans CJK HK"/>
              </a:rPr>
              <a:t>,</a:t>
            </a:r>
            <a:endParaRPr sz="1400" dirty="0">
              <a:latin typeface="Noto Sans CJK HK"/>
              <a:cs typeface="Noto Sans CJK HK"/>
            </a:endParaRPr>
          </a:p>
          <a:p>
            <a:pPr algn="ctr">
              <a:lnSpc>
                <a:spcPts val="1664"/>
              </a:lnSpc>
            </a:pPr>
            <a:r>
              <a:rPr sz="1400" b="1" spc="50" dirty="0">
                <a:solidFill>
                  <a:srgbClr val="FF0000"/>
                </a:solidFill>
                <a:latin typeface="Noto Sans CJK HK"/>
                <a:cs typeface="Noto Sans CJK HK"/>
              </a:rPr>
              <a:t>5줄의</a:t>
            </a:r>
            <a:r>
              <a:rPr sz="1400" b="1" spc="12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시 </a:t>
            </a:r>
            <a:r>
              <a:rPr sz="1400" b="1" spc="114" dirty="0">
                <a:solidFill>
                  <a:srgbClr val="FF0000"/>
                </a:solidFill>
                <a:latin typeface="Noto Sans CJK HK"/>
                <a:cs typeface="Noto Sans CJK HK"/>
              </a:rPr>
              <a:t>형식</a:t>
            </a:r>
            <a:r>
              <a:rPr sz="1400" b="1" spc="114" dirty="0">
                <a:latin typeface="Noto Sans CJK HK"/>
                <a:cs typeface="Noto Sans CJK HK"/>
              </a:rPr>
              <a:t>에</a:t>
            </a:r>
            <a:r>
              <a:rPr sz="1400" b="1" spc="100" dirty="0">
                <a:latin typeface="Noto Sans CJK HK"/>
                <a:cs typeface="Noto Sans CJK HK"/>
              </a:rPr>
              <a:t> 맞춰서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서정적인</a:t>
            </a:r>
            <a:r>
              <a:rPr sz="1400" b="1" spc="1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14" dirty="0">
                <a:solidFill>
                  <a:srgbClr val="FF0000"/>
                </a:solidFill>
                <a:latin typeface="Noto Sans CJK HK"/>
                <a:cs typeface="Noto Sans CJK HK"/>
              </a:rPr>
              <a:t>시</a:t>
            </a:r>
            <a:r>
              <a:rPr sz="1400" b="1" spc="114" dirty="0">
                <a:latin typeface="Noto Sans CJK HK"/>
                <a:cs typeface="Noto Sans CJK HK"/>
              </a:rPr>
              <a:t>를</a:t>
            </a:r>
            <a:r>
              <a:rPr sz="1400" b="1" spc="105" dirty="0">
                <a:latin typeface="Noto Sans CJK HK"/>
                <a:cs typeface="Noto Sans CJK HK"/>
              </a:rPr>
              <a:t> </a:t>
            </a:r>
            <a:r>
              <a:rPr sz="1400" b="1" spc="95" dirty="0">
                <a:solidFill>
                  <a:srgbClr val="FF0000"/>
                </a:solidFill>
                <a:latin typeface="Noto Sans CJK HK"/>
                <a:cs typeface="Noto Sans CJK HK"/>
              </a:rPr>
              <a:t>작성</a:t>
            </a:r>
            <a:r>
              <a:rPr sz="1400" b="1" spc="95" dirty="0">
                <a:latin typeface="Noto Sans CJK HK"/>
                <a:cs typeface="Noto Sans CJK HK"/>
              </a:rPr>
              <a:t>해줘</a:t>
            </a:r>
            <a:endParaRPr sz="1400" dirty="0">
              <a:latin typeface="Noto Sans CJK HK"/>
              <a:cs typeface="Noto Sans CJK HK"/>
            </a:endParaRPr>
          </a:p>
        </p:txBody>
      </p:sp>
      <p:grpSp>
        <p:nvGrpSpPr>
          <p:cNvPr id="23" name="object 7">
            <a:extLst>
              <a:ext uri="{FF2B5EF4-FFF2-40B4-BE49-F238E27FC236}">
                <a16:creationId xmlns:a16="http://schemas.microsoft.com/office/drawing/2014/main" id="{7C97D8B2-5962-E6E4-8FF5-AC74C9409917}"/>
              </a:ext>
            </a:extLst>
          </p:cNvPr>
          <p:cNvGrpSpPr/>
          <p:nvPr/>
        </p:nvGrpSpPr>
        <p:grpSpPr>
          <a:xfrm>
            <a:off x="4528294" y="2655506"/>
            <a:ext cx="350520" cy="304800"/>
            <a:chOff x="4354228" y="2394527"/>
            <a:chExt cx="350520" cy="304800"/>
          </a:xfrm>
        </p:grpSpPr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CFB374F7-D08B-CD91-60C1-B4764ECDA4AE}"/>
                </a:ext>
              </a:extLst>
            </p:cNvPr>
            <p:cNvSpPr/>
            <p:nvPr/>
          </p:nvSpPr>
          <p:spPr>
            <a:xfrm>
              <a:off x="4358995" y="2399296"/>
              <a:ext cx="340995" cy="295275"/>
            </a:xfrm>
            <a:custGeom>
              <a:avLst/>
              <a:gdLst/>
              <a:ahLst/>
              <a:cxnLst/>
              <a:rect l="l" t="t" r="r" b="b"/>
              <a:pathLst>
                <a:path w="340995" h="295275">
                  <a:moveTo>
                    <a:pt x="340652" y="0"/>
                  </a:moveTo>
                  <a:lnTo>
                    <a:pt x="0" y="152"/>
                  </a:lnTo>
                  <a:lnTo>
                    <a:pt x="170700" y="295046"/>
                  </a:lnTo>
                  <a:lnTo>
                    <a:pt x="3406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5592DF8F-FFDF-1269-A7B3-F17B9828D619}"/>
                </a:ext>
              </a:extLst>
            </p:cNvPr>
            <p:cNvSpPr/>
            <p:nvPr/>
          </p:nvSpPr>
          <p:spPr>
            <a:xfrm>
              <a:off x="4358991" y="2399290"/>
              <a:ext cx="340995" cy="295275"/>
            </a:xfrm>
            <a:custGeom>
              <a:avLst/>
              <a:gdLst/>
              <a:ahLst/>
              <a:cxnLst/>
              <a:rect l="l" t="t" r="r" b="b"/>
              <a:pathLst>
                <a:path w="340995" h="295275">
                  <a:moveTo>
                    <a:pt x="0" y="149"/>
                  </a:moveTo>
                  <a:lnTo>
                    <a:pt x="340649" y="0"/>
                  </a:lnTo>
                  <a:lnTo>
                    <a:pt x="170699" y="295054"/>
                  </a:lnTo>
                  <a:lnTo>
                    <a:pt x="0" y="1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85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766F079-19DF-4D6C-21BB-80E3E7359ADA}"/>
              </a:ext>
            </a:extLst>
          </p:cNvPr>
          <p:cNvSpPr/>
          <p:nvPr/>
        </p:nvSpPr>
        <p:spPr>
          <a:xfrm>
            <a:off x="941387" y="1048972"/>
            <a:ext cx="7261225" cy="1357630"/>
          </a:xfrm>
          <a:custGeom>
            <a:avLst/>
            <a:gdLst/>
            <a:ahLst/>
            <a:cxnLst/>
            <a:rect l="l" t="t" r="r" b="b"/>
            <a:pathLst>
              <a:path w="7261225" h="1357630">
                <a:moveTo>
                  <a:pt x="7034646" y="0"/>
                </a:moveTo>
                <a:lnTo>
                  <a:pt x="226254" y="0"/>
                </a:lnTo>
                <a:lnTo>
                  <a:pt x="180656" y="4596"/>
                </a:lnTo>
                <a:lnTo>
                  <a:pt x="138186" y="17780"/>
                </a:lnTo>
                <a:lnTo>
                  <a:pt x="99753" y="38640"/>
                </a:lnTo>
                <a:lnTo>
                  <a:pt x="66268" y="66268"/>
                </a:lnTo>
                <a:lnTo>
                  <a:pt x="38640" y="99754"/>
                </a:lnTo>
                <a:lnTo>
                  <a:pt x="17780" y="138188"/>
                </a:lnTo>
                <a:lnTo>
                  <a:pt x="4596" y="180661"/>
                </a:lnTo>
                <a:lnTo>
                  <a:pt x="0" y="226263"/>
                </a:lnTo>
                <a:lnTo>
                  <a:pt x="0" y="1131252"/>
                </a:lnTo>
                <a:lnTo>
                  <a:pt x="4596" y="1176850"/>
                </a:lnTo>
                <a:lnTo>
                  <a:pt x="17780" y="1219319"/>
                </a:lnTo>
                <a:lnTo>
                  <a:pt x="38640" y="1257751"/>
                </a:lnTo>
                <a:lnTo>
                  <a:pt x="66268" y="1291235"/>
                </a:lnTo>
                <a:lnTo>
                  <a:pt x="99753" y="1318863"/>
                </a:lnTo>
                <a:lnTo>
                  <a:pt x="138186" y="1339723"/>
                </a:lnTo>
                <a:lnTo>
                  <a:pt x="180656" y="1352906"/>
                </a:lnTo>
                <a:lnTo>
                  <a:pt x="226254" y="1357503"/>
                </a:lnTo>
                <a:lnTo>
                  <a:pt x="7034646" y="1357503"/>
                </a:lnTo>
                <a:lnTo>
                  <a:pt x="7080244" y="1352906"/>
                </a:lnTo>
                <a:lnTo>
                  <a:pt x="7122713" y="1339723"/>
                </a:lnTo>
                <a:lnTo>
                  <a:pt x="7161145" y="1318863"/>
                </a:lnTo>
                <a:lnTo>
                  <a:pt x="7194630" y="1291235"/>
                </a:lnTo>
                <a:lnTo>
                  <a:pt x="7222257" y="1257751"/>
                </a:lnTo>
                <a:lnTo>
                  <a:pt x="7243117" y="1219319"/>
                </a:lnTo>
                <a:lnTo>
                  <a:pt x="7256300" y="1176850"/>
                </a:lnTo>
                <a:lnTo>
                  <a:pt x="7260897" y="1131252"/>
                </a:lnTo>
                <a:lnTo>
                  <a:pt x="7260897" y="226263"/>
                </a:lnTo>
                <a:lnTo>
                  <a:pt x="7256509" y="181915"/>
                </a:lnTo>
                <a:lnTo>
                  <a:pt x="7243674" y="139674"/>
                </a:lnTo>
                <a:lnTo>
                  <a:pt x="7222883" y="100729"/>
                </a:lnTo>
                <a:lnTo>
                  <a:pt x="7194628" y="66268"/>
                </a:lnTo>
                <a:lnTo>
                  <a:pt x="7160169" y="38013"/>
                </a:lnTo>
                <a:lnTo>
                  <a:pt x="7121229" y="17222"/>
                </a:lnTo>
                <a:lnTo>
                  <a:pt x="7078992" y="4387"/>
                </a:lnTo>
                <a:lnTo>
                  <a:pt x="7034646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507152D-2882-E503-27C7-5166032C5790}"/>
              </a:ext>
            </a:extLst>
          </p:cNvPr>
          <p:cNvSpPr txBox="1"/>
          <p:nvPr/>
        </p:nvSpPr>
        <p:spPr>
          <a:xfrm>
            <a:off x="3774301" y="1603134"/>
            <a:ext cx="171193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latin typeface="Noto Sans CJK HK"/>
                <a:cs typeface="Noto Sans CJK HK"/>
              </a:rPr>
              <a:t>5줄의</a:t>
            </a:r>
            <a:r>
              <a:rPr sz="1400" b="1" spc="12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시를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써줘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(X)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00A7314-5D70-5BAC-6445-7241502173A6}"/>
              </a:ext>
            </a:extLst>
          </p:cNvPr>
          <p:cNvSpPr/>
          <p:nvPr/>
        </p:nvSpPr>
        <p:spPr>
          <a:xfrm>
            <a:off x="941387" y="3211248"/>
            <a:ext cx="7261225" cy="1357630"/>
          </a:xfrm>
          <a:custGeom>
            <a:avLst/>
            <a:gdLst/>
            <a:ahLst/>
            <a:cxnLst/>
            <a:rect l="l" t="t" r="r" b="b"/>
            <a:pathLst>
              <a:path w="7261225" h="1357629">
                <a:moveTo>
                  <a:pt x="7034646" y="0"/>
                </a:moveTo>
                <a:lnTo>
                  <a:pt x="226254" y="0"/>
                </a:lnTo>
                <a:lnTo>
                  <a:pt x="180656" y="4596"/>
                </a:lnTo>
                <a:lnTo>
                  <a:pt x="138186" y="17779"/>
                </a:lnTo>
                <a:lnTo>
                  <a:pt x="99753" y="38639"/>
                </a:lnTo>
                <a:lnTo>
                  <a:pt x="66267" y="66268"/>
                </a:lnTo>
                <a:lnTo>
                  <a:pt x="38640" y="99751"/>
                </a:lnTo>
                <a:lnTo>
                  <a:pt x="17780" y="138183"/>
                </a:lnTo>
                <a:lnTo>
                  <a:pt x="4596" y="180652"/>
                </a:lnTo>
                <a:lnTo>
                  <a:pt x="0" y="226250"/>
                </a:lnTo>
                <a:lnTo>
                  <a:pt x="0" y="1131246"/>
                </a:lnTo>
                <a:lnTo>
                  <a:pt x="4596" y="1176844"/>
                </a:lnTo>
                <a:lnTo>
                  <a:pt x="17780" y="1219314"/>
                </a:lnTo>
                <a:lnTo>
                  <a:pt x="38640" y="1257747"/>
                </a:lnTo>
                <a:lnTo>
                  <a:pt x="66268" y="1291232"/>
                </a:lnTo>
                <a:lnTo>
                  <a:pt x="99753" y="1318860"/>
                </a:lnTo>
                <a:lnTo>
                  <a:pt x="138186" y="1339720"/>
                </a:lnTo>
                <a:lnTo>
                  <a:pt x="180656" y="1352903"/>
                </a:lnTo>
                <a:lnTo>
                  <a:pt x="226254" y="1357500"/>
                </a:lnTo>
                <a:lnTo>
                  <a:pt x="7034646" y="1357500"/>
                </a:lnTo>
                <a:lnTo>
                  <a:pt x="7080244" y="1352903"/>
                </a:lnTo>
                <a:lnTo>
                  <a:pt x="7122713" y="1339720"/>
                </a:lnTo>
                <a:lnTo>
                  <a:pt x="7161145" y="1318860"/>
                </a:lnTo>
                <a:lnTo>
                  <a:pt x="7194630" y="1291232"/>
                </a:lnTo>
                <a:lnTo>
                  <a:pt x="7222257" y="1257747"/>
                </a:lnTo>
                <a:lnTo>
                  <a:pt x="7243117" y="1219314"/>
                </a:lnTo>
                <a:lnTo>
                  <a:pt x="7256300" y="1176844"/>
                </a:lnTo>
                <a:lnTo>
                  <a:pt x="7260897" y="1131246"/>
                </a:lnTo>
                <a:lnTo>
                  <a:pt x="7260897" y="226250"/>
                </a:lnTo>
                <a:lnTo>
                  <a:pt x="7256509" y="181909"/>
                </a:lnTo>
                <a:lnTo>
                  <a:pt x="7243674" y="139673"/>
                </a:lnTo>
                <a:lnTo>
                  <a:pt x="7222883" y="100729"/>
                </a:lnTo>
                <a:lnTo>
                  <a:pt x="7194626" y="66267"/>
                </a:lnTo>
                <a:lnTo>
                  <a:pt x="7160169" y="38013"/>
                </a:lnTo>
                <a:lnTo>
                  <a:pt x="7121229" y="17222"/>
                </a:lnTo>
                <a:lnTo>
                  <a:pt x="7078992" y="4387"/>
                </a:lnTo>
                <a:lnTo>
                  <a:pt x="7034646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DE7436A-0CC6-091B-4140-BDE7CB241EC1}"/>
              </a:ext>
            </a:extLst>
          </p:cNvPr>
          <p:cNvSpPr txBox="1"/>
          <p:nvPr/>
        </p:nvSpPr>
        <p:spPr>
          <a:xfrm>
            <a:off x="2667030" y="3660637"/>
            <a:ext cx="3853179" cy="6579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4925" algn="ctr">
              <a:lnSpc>
                <a:spcPts val="1664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너는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서정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시를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 err="1">
                <a:latin typeface="Noto Sans CJK HK"/>
                <a:cs typeface="Noto Sans CJK HK"/>
              </a:rPr>
              <a:t>쓰는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50" dirty="0" err="1">
                <a:solidFill>
                  <a:srgbClr val="FF0000"/>
                </a:solidFill>
                <a:latin typeface="Noto Sans CJK HK"/>
                <a:cs typeface="Noto Sans CJK HK"/>
              </a:rPr>
              <a:t>시인</a:t>
            </a:r>
            <a:r>
              <a:rPr sz="1400" b="1" spc="50" dirty="0" err="1">
                <a:latin typeface="Noto Sans CJK HK"/>
                <a:cs typeface="Noto Sans CJK HK"/>
              </a:rPr>
              <a:t>이</a:t>
            </a:r>
            <a:r>
              <a:rPr lang="ko-KR" altLang="en-US" sz="1400" b="1" spc="50" dirty="0">
                <a:latin typeface="Noto Sans CJK HK"/>
                <a:cs typeface="Noto Sans CJK HK"/>
              </a:rPr>
              <a:t>야</a:t>
            </a:r>
            <a:r>
              <a:rPr sz="1400" b="1" spc="50" dirty="0">
                <a:latin typeface="Noto Sans CJK HK"/>
                <a:cs typeface="Noto Sans CJK HK"/>
              </a:rPr>
              <a:t>,</a:t>
            </a:r>
            <a:endParaRPr sz="1400" dirty="0">
              <a:latin typeface="Noto Sans CJK HK"/>
              <a:cs typeface="Noto Sans CJK HK"/>
            </a:endParaRPr>
          </a:p>
          <a:p>
            <a:pPr algn="ctr">
              <a:lnSpc>
                <a:spcPts val="1664"/>
              </a:lnSpc>
            </a:pPr>
            <a:r>
              <a:rPr sz="1400" b="1" spc="50" dirty="0">
                <a:solidFill>
                  <a:srgbClr val="FF0000"/>
                </a:solidFill>
                <a:latin typeface="Noto Sans CJK HK"/>
                <a:cs typeface="Noto Sans CJK HK"/>
              </a:rPr>
              <a:t>5줄의</a:t>
            </a:r>
            <a:r>
              <a:rPr sz="1400" b="1" spc="12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시 </a:t>
            </a:r>
            <a:r>
              <a:rPr sz="1400" b="1" spc="114" dirty="0">
                <a:solidFill>
                  <a:srgbClr val="FF0000"/>
                </a:solidFill>
                <a:latin typeface="Noto Sans CJK HK"/>
                <a:cs typeface="Noto Sans CJK HK"/>
              </a:rPr>
              <a:t>형식</a:t>
            </a:r>
            <a:r>
              <a:rPr sz="1400" b="1" spc="114" dirty="0">
                <a:latin typeface="Noto Sans CJK HK"/>
                <a:cs typeface="Noto Sans CJK HK"/>
              </a:rPr>
              <a:t>에</a:t>
            </a:r>
            <a:r>
              <a:rPr sz="1400" b="1" spc="100" dirty="0">
                <a:latin typeface="Noto Sans CJK HK"/>
                <a:cs typeface="Noto Sans CJK HK"/>
              </a:rPr>
              <a:t> 맞춰서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서정적인</a:t>
            </a:r>
            <a:r>
              <a:rPr sz="1400" b="1" spc="1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14" dirty="0">
                <a:solidFill>
                  <a:srgbClr val="FF0000"/>
                </a:solidFill>
                <a:latin typeface="Noto Sans CJK HK"/>
                <a:cs typeface="Noto Sans CJK HK"/>
              </a:rPr>
              <a:t>시</a:t>
            </a:r>
            <a:r>
              <a:rPr sz="1400" b="1" spc="114" dirty="0">
                <a:latin typeface="Noto Sans CJK HK"/>
                <a:cs typeface="Noto Sans CJK HK"/>
              </a:rPr>
              <a:t>를</a:t>
            </a:r>
            <a:r>
              <a:rPr sz="1400" b="1" spc="105" dirty="0">
                <a:latin typeface="Noto Sans CJK HK"/>
                <a:cs typeface="Noto Sans CJK HK"/>
              </a:rPr>
              <a:t> </a:t>
            </a:r>
            <a:r>
              <a:rPr sz="1400" b="1" spc="95" dirty="0">
                <a:solidFill>
                  <a:srgbClr val="FF0000"/>
                </a:solidFill>
                <a:latin typeface="Noto Sans CJK HK"/>
                <a:cs typeface="Noto Sans CJK HK"/>
              </a:rPr>
              <a:t>작성</a:t>
            </a:r>
            <a:r>
              <a:rPr sz="1400" b="1" spc="95" dirty="0">
                <a:latin typeface="Noto Sans CJK HK"/>
                <a:cs typeface="Noto Sans CJK HK"/>
              </a:rPr>
              <a:t>해줘</a:t>
            </a:r>
            <a:endParaRPr sz="14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68346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C3045494-6FDF-C1BF-580B-2D06A4881AD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24345" y="1070828"/>
            <a:ext cx="4295309" cy="357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BB11F7A-3266-7BAE-1E28-7E6EF72E37C4}"/>
              </a:ext>
            </a:extLst>
          </p:cNvPr>
          <p:cNvSpPr/>
          <p:nvPr/>
        </p:nvSpPr>
        <p:spPr>
          <a:xfrm>
            <a:off x="941550" y="1892985"/>
            <a:ext cx="7261225" cy="1357630"/>
          </a:xfrm>
          <a:custGeom>
            <a:avLst/>
            <a:gdLst/>
            <a:ahLst/>
            <a:cxnLst/>
            <a:rect l="l" t="t" r="r" b="b"/>
            <a:pathLst>
              <a:path w="7261225" h="1357630">
                <a:moveTo>
                  <a:pt x="7034646" y="0"/>
                </a:moveTo>
                <a:lnTo>
                  <a:pt x="226254" y="0"/>
                </a:lnTo>
                <a:lnTo>
                  <a:pt x="180656" y="4596"/>
                </a:lnTo>
                <a:lnTo>
                  <a:pt x="138186" y="17780"/>
                </a:lnTo>
                <a:lnTo>
                  <a:pt x="99753" y="38640"/>
                </a:lnTo>
                <a:lnTo>
                  <a:pt x="66268" y="66268"/>
                </a:lnTo>
                <a:lnTo>
                  <a:pt x="38640" y="99754"/>
                </a:lnTo>
                <a:lnTo>
                  <a:pt x="17780" y="138188"/>
                </a:lnTo>
                <a:lnTo>
                  <a:pt x="4596" y="180661"/>
                </a:lnTo>
                <a:lnTo>
                  <a:pt x="0" y="226263"/>
                </a:lnTo>
                <a:lnTo>
                  <a:pt x="0" y="1131252"/>
                </a:lnTo>
                <a:lnTo>
                  <a:pt x="4596" y="1176850"/>
                </a:lnTo>
                <a:lnTo>
                  <a:pt x="17780" y="1219319"/>
                </a:lnTo>
                <a:lnTo>
                  <a:pt x="38640" y="1257751"/>
                </a:lnTo>
                <a:lnTo>
                  <a:pt x="66268" y="1291235"/>
                </a:lnTo>
                <a:lnTo>
                  <a:pt x="99753" y="1318863"/>
                </a:lnTo>
                <a:lnTo>
                  <a:pt x="138186" y="1339723"/>
                </a:lnTo>
                <a:lnTo>
                  <a:pt x="180656" y="1352906"/>
                </a:lnTo>
                <a:lnTo>
                  <a:pt x="226254" y="1357502"/>
                </a:lnTo>
                <a:lnTo>
                  <a:pt x="7034646" y="1357502"/>
                </a:lnTo>
                <a:lnTo>
                  <a:pt x="7080244" y="1352906"/>
                </a:lnTo>
                <a:lnTo>
                  <a:pt x="7122713" y="1339723"/>
                </a:lnTo>
                <a:lnTo>
                  <a:pt x="7161145" y="1318863"/>
                </a:lnTo>
                <a:lnTo>
                  <a:pt x="7194630" y="1291235"/>
                </a:lnTo>
                <a:lnTo>
                  <a:pt x="7222257" y="1257751"/>
                </a:lnTo>
                <a:lnTo>
                  <a:pt x="7243117" y="1219319"/>
                </a:lnTo>
                <a:lnTo>
                  <a:pt x="7256300" y="1176850"/>
                </a:lnTo>
                <a:lnTo>
                  <a:pt x="7260897" y="1131252"/>
                </a:lnTo>
                <a:lnTo>
                  <a:pt x="7260897" y="226263"/>
                </a:lnTo>
                <a:lnTo>
                  <a:pt x="7256509" y="181909"/>
                </a:lnTo>
                <a:lnTo>
                  <a:pt x="7243674" y="139669"/>
                </a:lnTo>
                <a:lnTo>
                  <a:pt x="7222883" y="100727"/>
                </a:lnTo>
                <a:lnTo>
                  <a:pt x="7194628" y="66268"/>
                </a:lnTo>
                <a:lnTo>
                  <a:pt x="7160169" y="38013"/>
                </a:lnTo>
                <a:lnTo>
                  <a:pt x="7121229" y="17222"/>
                </a:lnTo>
                <a:lnTo>
                  <a:pt x="7078992" y="4387"/>
                </a:lnTo>
                <a:lnTo>
                  <a:pt x="7034646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60E947C-1FDD-673B-2579-6DB35CD5CFB2}"/>
              </a:ext>
            </a:extLst>
          </p:cNvPr>
          <p:cNvSpPr txBox="1"/>
          <p:nvPr/>
        </p:nvSpPr>
        <p:spPr>
          <a:xfrm>
            <a:off x="1672447" y="2351754"/>
            <a:ext cx="5799105" cy="4399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4925" algn="ctr">
              <a:lnSpc>
                <a:spcPts val="1664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너는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서정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시를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 err="1">
                <a:latin typeface="Noto Sans CJK HK"/>
                <a:cs typeface="Noto Sans CJK HK"/>
              </a:rPr>
              <a:t>쓰는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50" dirty="0" err="1">
                <a:solidFill>
                  <a:srgbClr val="FF0000"/>
                </a:solidFill>
                <a:latin typeface="Noto Sans CJK HK"/>
                <a:cs typeface="Noto Sans CJK HK"/>
              </a:rPr>
              <a:t>시인</a:t>
            </a:r>
            <a:r>
              <a:rPr sz="1400" b="1" spc="50" dirty="0" err="1">
                <a:latin typeface="Noto Sans CJK HK"/>
                <a:cs typeface="Noto Sans CJK HK"/>
              </a:rPr>
              <a:t>이</a:t>
            </a:r>
            <a:r>
              <a:rPr lang="ko-KR" altLang="en-US" sz="1400" b="1" spc="50" dirty="0">
                <a:latin typeface="Noto Sans CJK HK"/>
                <a:cs typeface="Noto Sans CJK HK"/>
              </a:rPr>
              <a:t>야</a:t>
            </a:r>
            <a:r>
              <a:rPr sz="1400" b="1" spc="50" dirty="0">
                <a:latin typeface="Noto Sans CJK HK"/>
                <a:cs typeface="Noto Sans CJK HK"/>
              </a:rPr>
              <a:t>,</a:t>
            </a:r>
            <a:endParaRPr sz="1400" dirty="0">
              <a:latin typeface="Noto Sans CJK HK"/>
              <a:cs typeface="Noto Sans CJK HK"/>
            </a:endParaRPr>
          </a:p>
          <a:p>
            <a:pPr algn="ctr">
              <a:lnSpc>
                <a:spcPts val="1664"/>
              </a:lnSpc>
            </a:pPr>
            <a:r>
              <a:rPr sz="1400" b="1" spc="50" dirty="0">
                <a:solidFill>
                  <a:srgbClr val="FF0000"/>
                </a:solidFill>
                <a:latin typeface="Noto Sans CJK HK"/>
                <a:cs typeface="Noto Sans CJK HK"/>
              </a:rPr>
              <a:t>5줄의</a:t>
            </a:r>
            <a:r>
              <a:rPr sz="1400" b="1" spc="12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좌우</a:t>
            </a:r>
            <a:r>
              <a:rPr sz="1400" b="1" spc="12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대칭인</a:t>
            </a:r>
            <a:r>
              <a:rPr sz="1400" b="1" spc="15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시 </a:t>
            </a:r>
            <a:r>
              <a:rPr sz="1400" b="1" spc="114" dirty="0">
                <a:solidFill>
                  <a:srgbClr val="FF0000"/>
                </a:solidFill>
                <a:latin typeface="Noto Sans CJK HK"/>
                <a:cs typeface="Noto Sans CJK HK"/>
              </a:rPr>
              <a:t>형식</a:t>
            </a:r>
            <a:r>
              <a:rPr sz="1400" b="1" spc="114" dirty="0">
                <a:latin typeface="Noto Sans CJK HK"/>
                <a:cs typeface="Noto Sans CJK HK"/>
              </a:rPr>
              <a:t>으로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서정적인</a:t>
            </a:r>
            <a:r>
              <a:rPr sz="1400" b="1" spc="16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도시에</a:t>
            </a:r>
            <a:r>
              <a:rPr sz="1400" b="1" spc="15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관한</a:t>
            </a:r>
            <a:r>
              <a:rPr sz="1400" b="1" spc="12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14" dirty="0">
                <a:solidFill>
                  <a:srgbClr val="FF0000"/>
                </a:solidFill>
                <a:latin typeface="Noto Sans CJK HK"/>
                <a:cs typeface="Noto Sans CJK HK"/>
              </a:rPr>
              <a:t>시</a:t>
            </a:r>
            <a:r>
              <a:rPr sz="1400" b="1" spc="114" dirty="0">
                <a:latin typeface="Noto Sans CJK HK"/>
                <a:cs typeface="Noto Sans CJK HK"/>
              </a:rPr>
              <a:t>를</a:t>
            </a:r>
            <a:r>
              <a:rPr sz="1400" b="1" spc="100" dirty="0">
                <a:latin typeface="Noto Sans CJK HK"/>
                <a:cs typeface="Noto Sans CJK HK"/>
              </a:rPr>
              <a:t> </a:t>
            </a:r>
            <a:r>
              <a:rPr sz="1400" b="1" spc="95" dirty="0">
                <a:solidFill>
                  <a:srgbClr val="FF0000"/>
                </a:solidFill>
                <a:latin typeface="Noto Sans CJK HK"/>
                <a:cs typeface="Noto Sans CJK HK"/>
              </a:rPr>
              <a:t>작성</a:t>
            </a:r>
            <a:r>
              <a:rPr sz="1400" b="1" spc="95" dirty="0">
                <a:latin typeface="Noto Sans CJK HK"/>
                <a:cs typeface="Noto Sans CJK HK"/>
              </a:rPr>
              <a:t>해줘</a:t>
            </a:r>
            <a:endParaRPr sz="1400" dirty="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339045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4D8C9F86-A03C-B625-804D-2A9E37BB540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9715" y="1030686"/>
            <a:ext cx="5624569" cy="37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1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7DF9A77-9646-DA83-A51C-FFF3252A2CBA}"/>
              </a:ext>
            </a:extLst>
          </p:cNvPr>
          <p:cNvSpPr/>
          <p:nvPr/>
        </p:nvSpPr>
        <p:spPr>
          <a:xfrm>
            <a:off x="929962" y="1066879"/>
            <a:ext cx="7261225" cy="1357630"/>
          </a:xfrm>
          <a:custGeom>
            <a:avLst/>
            <a:gdLst/>
            <a:ahLst/>
            <a:cxnLst/>
            <a:rect l="l" t="t" r="r" b="b"/>
            <a:pathLst>
              <a:path w="7261225" h="1357630">
                <a:moveTo>
                  <a:pt x="7034646" y="0"/>
                </a:moveTo>
                <a:lnTo>
                  <a:pt x="226254" y="0"/>
                </a:lnTo>
                <a:lnTo>
                  <a:pt x="180656" y="4596"/>
                </a:lnTo>
                <a:lnTo>
                  <a:pt x="138186" y="17780"/>
                </a:lnTo>
                <a:lnTo>
                  <a:pt x="99753" y="38640"/>
                </a:lnTo>
                <a:lnTo>
                  <a:pt x="66268" y="66268"/>
                </a:lnTo>
                <a:lnTo>
                  <a:pt x="38640" y="99754"/>
                </a:lnTo>
                <a:lnTo>
                  <a:pt x="17780" y="138188"/>
                </a:lnTo>
                <a:lnTo>
                  <a:pt x="4596" y="180661"/>
                </a:lnTo>
                <a:lnTo>
                  <a:pt x="0" y="226263"/>
                </a:lnTo>
                <a:lnTo>
                  <a:pt x="0" y="1131252"/>
                </a:lnTo>
                <a:lnTo>
                  <a:pt x="4596" y="1176850"/>
                </a:lnTo>
                <a:lnTo>
                  <a:pt x="17780" y="1219319"/>
                </a:lnTo>
                <a:lnTo>
                  <a:pt x="38640" y="1257751"/>
                </a:lnTo>
                <a:lnTo>
                  <a:pt x="66268" y="1291235"/>
                </a:lnTo>
                <a:lnTo>
                  <a:pt x="99753" y="1318863"/>
                </a:lnTo>
                <a:lnTo>
                  <a:pt x="138186" y="1339723"/>
                </a:lnTo>
                <a:lnTo>
                  <a:pt x="180656" y="1352906"/>
                </a:lnTo>
                <a:lnTo>
                  <a:pt x="226254" y="1357503"/>
                </a:lnTo>
                <a:lnTo>
                  <a:pt x="7034646" y="1357503"/>
                </a:lnTo>
                <a:lnTo>
                  <a:pt x="7080244" y="1352906"/>
                </a:lnTo>
                <a:lnTo>
                  <a:pt x="7122713" y="1339723"/>
                </a:lnTo>
                <a:lnTo>
                  <a:pt x="7161145" y="1318863"/>
                </a:lnTo>
                <a:lnTo>
                  <a:pt x="7194630" y="1291235"/>
                </a:lnTo>
                <a:lnTo>
                  <a:pt x="7222257" y="1257751"/>
                </a:lnTo>
                <a:lnTo>
                  <a:pt x="7243117" y="1219319"/>
                </a:lnTo>
                <a:lnTo>
                  <a:pt x="7256300" y="1176850"/>
                </a:lnTo>
                <a:lnTo>
                  <a:pt x="7260897" y="1131252"/>
                </a:lnTo>
                <a:lnTo>
                  <a:pt x="7260897" y="226263"/>
                </a:lnTo>
                <a:lnTo>
                  <a:pt x="7256509" y="181915"/>
                </a:lnTo>
                <a:lnTo>
                  <a:pt x="7243674" y="139674"/>
                </a:lnTo>
                <a:lnTo>
                  <a:pt x="7222883" y="100729"/>
                </a:lnTo>
                <a:lnTo>
                  <a:pt x="7194628" y="66268"/>
                </a:lnTo>
                <a:lnTo>
                  <a:pt x="7160169" y="38013"/>
                </a:lnTo>
                <a:lnTo>
                  <a:pt x="7121229" y="17222"/>
                </a:lnTo>
                <a:lnTo>
                  <a:pt x="7078992" y="4387"/>
                </a:lnTo>
                <a:lnTo>
                  <a:pt x="7034646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D40B820-6C6F-3E19-DA9F-89FE01F60AF9}"/>
              </a:ext>
            </a:extLst>
          </p:cNvPr>
          <p:cNvSpPr txBox="1"/>
          <p:nvPr/>
        </p:nvSpPr>
        <p:spPr>
          <a:xfrm>
            <a:off x="2736338" y="1621041"/>
            <a:ext cx="388147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Noto Sans CJK HK"/>
                <a:cs typeface="Noto Sans CJK HK"/>
              </a:rPr>
              <a:t>(대상)</a:t>
            </a:r>
            <a:r>
              <a:rPr sz="1400" b="1" dirty="0">
                <a:latin typeface="Noto Sans CJK HK"/>
                <a:cs typeface="Noto Sans CJK HK"/>
              </a:rPr>
              <a:t>이</a:t>
            </a:r>
            <a:r>
              <a:rPr sz="1400" b="1" spc="14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우리에게</a:t>
            </a:r>
            <a:r>
              <a:rPr sz="1400" b="1" spc="21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어떤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영향을</a:t>
            </a:r>
            <a:r>
              <a:rPr sz="1400" b="1" spc="20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줬는지</a:t>
            </a:r>
            <a:r>
              <a:rPr sz="1400" b="1" spc="195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알려줘</a:t>
            </a:r>
            <a:endParaRPr sz="1400" dirty="0">
              <a:latin typeface="Noto Sans CJK HK"/>
              <a:cs typeface="Noto Sans CJK HK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F51FE9E-595E-CD2E-2CA7-29D2297C9524}"/>
              </a:ext>
            </a:extLst>
          </p:cNvPr>
          <p:cNvSpPr/>
          <p:nvPr/>
        </p:nvSpPr>
        <p:spPr>
          <a:xfrm>
            <a:off x="929962" y="3229155"/>
            <a:ext cx="7261225" cy="1357630"/>
          </a:xfrm>
          <a:custGeom>
            <a:avLst/>
            <a:gdLst/>
            <a:ahLst/>
            <a:cxnLst/>
            <a:rect l="l" t="t" r="r" b="b"/>
            <a:pathLst>
              <a:path w="7261225" h="1357629">
                <a:moveTo>
                  <a:pt x="7034646" y="0"/>
                </a:moveTo>
                <a:lnTo>
                  <a:pt x="226254" y="0"/>
                </a:lnTo>
                <a:lnTo>
                  <a:pt x="180656" y="4596"/>
                </a:lnTo>
                <a:lnTo>
                  <a:pt x="138186" y="17779"/>
                </a:lnTo>
                <a:lnTo>
                  <a:pt x="99753" y="38639"/>
                </a:lnTo>
                <a:lnTo>
                  <a:pt x="66267" y="66268"/>
                </a:lnTo>
                <a:lnTo>
                  <a:pt x="38640" y="99751"/>
                </a:lnTo>
                <a:lnTo>
                  <a:pt x="17780" y="138183"/>
                </a:lnTo>
                <a:lnTo>
                  <a:pt x="4596" y="180652"/>
                </a:lnTo>
                <a:lnTo>
                  <a:pt x="0" y="226250"/>
                </a:lnTo>
                <a:lnTo>
                  <a:pt x="0" y="1131246"/>
                </a:lnTo>
                <a:lnTo>
                  <a:pt x="4596" y="1176844"/>
                </a:lnTo>
                <a:lnTo>
                  <a:pt x="17780" y="1219314"/>
                </a:lnTo>
                <a:lnTo>
                  <a:pt x="38640" y="1257747"/>
                </a:lnTo>
                <a:lnTo>
                  <a:pt x="66268" y="1291232"/>
                </a:lnTo>
                <a:lnTo>
                  <a:pt x="99753" y="1318860"/>
                </a:lnTo>
                <a:lnTo>
                  <a:pt x="138186" y="1339720"/>
                </a:lnTo>
                <a:lnTo>
                  <a:pt x="180656" y="1352903"/>
                </a:lnTo>
                <a:lnTo>
                  <a:pt x="226254" y="1357500"/>
                </a:lnTo>
                <a:lnTo>
                  <a:pt x="7034646" y="1357500"/>
                </a:lnTo>
                <a:lnTo>
                  <a:pt x="7080244" y="1352903"/>
                </a:lnTo>
                <a:lnTo>
                  <a:pt x="7122713" y="1339720"/>
                </a:lnTo>
                <a:lnTo>
                  <a:pt x="7161145" y="1318860"/>
                </a:lnTo>
                <a:lnTo>
                  <a:pt x="7194630" y="1291232"/>
                </a:lnTo>
                <a:lnTo>
                  <a:pt x="7222257" y="1257747"/>
                </a:lnTo>
                <a:lnTo>
                  <a:pt x="7243117" y="1219314"/>
                </a:lnTo>
                <a:lnTo>
                  <a:pt x="7256300" y="1176844"/>
                </a:lnTo>
                <a:lnTo>
                  <a:pt x="7260897" y="1131246"/>
                </a:lnTo>
                <a:lnTo>
                  <a:pt x="7260897" y="226250"/>
                </a:lnTo>
                <a:lnTo>
                  <a:pt x="7256509" y="181909"/>
                </a:lnTo>
                <a:lnTo>
                  <a:pt x="7243674" y="139673"/>
                </a:lnTo>
                <a:lnTo>
                  <a:pt x="7222883" y="100729"/>
                </a:lnTo>
                <a:lnTo>
                  <a:pt x="7194626" y="66267"/>
                </a:lnTo>
                <a:lnTo>
                  <a:pt x="7160169" y="38013"/>
                </a:lnTo>
                <a:lnTo>
                  <a:pt x="7121229" y="17222"/>
                </a:lnTo>
                <a:lnTo>
                  <a:pt x="7078992" y="4387"/>
                </a:lnTo>
                <a:lnTo>
                  <a:pt x="7034646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876E4CE-E3CA-70F8-96D3-A09E7C1465D3}"/>
              </a:ext>
            </a:extLst>
          </p:cNvPr>
          <p:cNvSpPr txBox="1"/>
          <p:nvPr/>
        </p:nvSpPr>
        <p:spPr>
          <a:xfrm>
            <a:off x="2627782" y="3678544"/>
            <a:ext cx="4218630" cy="4759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0" marR="5715" indent="-108585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solidFill>
                  <a:srgbClr val="FF0000"/>
                </a:solidFill>
                <a:latin typeface="Noto Sans CJK HK"/>
                <a:cs typeface="Noto Sans CJK HK"/>
              </a:rPr>
              <a:t>(대상)</a:t>
            </a:r>
            <a:r>
              <a:rPr sz="1400" b="1" dirty="0">
                <a:latin typeface="Noto Sans CJK HK"/>
                <a:cs typeface="Noto Sans CJK HK"/>
              </a:rPr>
              <a:t>은</a:t>
            </a:r>
            <a:r>
              <a:rPr sz="1400" b="1" spc="145" dirty="0">
                <a:latin typeface="Noto Sans CJK HK"/>
                <a:cs typeface="Noto Sans CJK HK"/>
              </a:rPr>
              <a:t> </a:t>
            </a:r>
            <a:r>
              <a:rPr sz="1400" b="1" spc="60" dirty="0">
                <a:solidFill>
                  <a:srgbClr val="FF0000"/>
                </a:solidFill>
                <a:latin typeface="Noto Sans CJK HK"/>
                <a:cs typeface="Noto Sans CJK HK"/>
              </a:rPr>
              <a:t>(배경지식,</a:t>
            </a:r>
            <a:r>
              <a:rPr sz="1400" b="1" spc="12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oto Sans CJK HK"/>
                <a:cs typeface="Noto Sans CJK HK"/>
              </a:rPr>
              <a:t>참고</a:t>
            </a:r>
            <a:r>
              <a:rPr sz="1400" b="1" spc="17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400" b="1" spc="70" dirty="0">
                <a:solidFill>
                  <a:srgbClr val="FF0000"/>
                </a:solidFill>
                <a:latin typeface="Noto Sans CJK HK"/>
                <a:cs typeface="Noto Sans CJK HK"/>
              </a:rPr>
              <a:t>사항)</a:t>
            </a:r>
            <a:r>
              <a:rPr sz="1400" b="1" spc="70" dirty="0">
                <a:latin typeface="Noto Sans CJK HK"/>
                <a:cs typeface="Noto Sans CJK HK"/>
              </a:rPr>
              <a:t>을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가지고</a:t>
            </a:r>
            <a:r>
              <a:rPr sz="1400" b="1" spc="204" dirty="0">
                <a:latin typeface="Noto Sans CJK HK"/>
                <a:cs typeface="Noto Sans CJK HK"/>
              </a:rPr>
              <a:t> </a:t>
            </a:r>
            <a:r>
              <a:rPr sz="1400" b="1" spc="60" dirty="0" err="1">
                <a:latin typeface="Noto Sans CJK HK"/>
                <a:cs typeface="Noto Sans CJK HK"/>
              </a:rPr>
              <a:t>있는데</a:t>
            </a:r>
            <a:r>
              <a:rPr sz="1400" b="1" spc="60" dirty="0">
                <a:latin typeface="Noto Sans CJK HK"/>
                <a:cs typeface="Noto Sans CJK HK"/>
              </a:rPr>
              <a:t>,</a:t>
            </a:r>
            <a:endParaRPr lang="en-US" sz="1400" b="1" spc="60" dirty="0">
              <a:latin typeface="Noto Sans CJK HK"/>
              <a:cs typeface="Noto Sans CJK HK"/>
            </a:endParaRPr>
          </a:p>
          <a:p>
            <a:pPr marL="120650" marR="5715" indent="-108585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solidFill>
                  <a:srgbClr val="FF0000"/>
                </a:solidFill>
                <a:latin typeface="Noto Sans CJK HK"/>
                <a:cs typeface="Noto Sans CJK HK"/>
              </a:rPr>
              <a:t>(대상)</a:t>
            </a:r>
            <a:r>
              <a:rPr sz="1400" b="1" dirty="0">
                <a:latin typeface="Noto Sans CJK HK"/>
                <a:cs typeface="Noto Sans CJK HK"/>
              </a:rPr>
              <a:t>이</a:t>
            </a:r>
            <a:r>
              <a:rPr sz="1400" b="1" spc="14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우리에게</a:t>
            </a:r>
            <a:r>
              <a:rPr sz="1400" b="1" spc="21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어떤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영향을</a:t>
            </a:r>
            <a:r>
              <a:rPr sz="1400" b="1" spc="20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줬는지</a:t>
            </a:r>
            <a:r>
              <a:rPr sz="1400" b="1" spc="195" dirty="0">
                <a:latin typeface="Noto Sans CJK HK"/>
                <a:cs typeface="Noto Sans CJK HK"/>
              </a:rPr>
              <a:t> </a:t>
            </a:r>
            <a:r>
              <a:rPr sz="1400" b="1" spc="75" dirty="0">
                <a:latin typeface="Noto Sans CJK HK"/>
                <a:cs typeface="Noto Sans CJK HK"/>
              </a:rPr>
              <a:t>알려줘</a:t>
            </a:r>
            <a:endParaRPr sz="1400" dirty="0">
              <a:latin typeface="Noto Sans CJK HK"/>
              <a:cs typeface="Noto Sans CJK HK"/>
            </a:endParaRPr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A070667B-0737-E7AB-F798-1C136FA40112}"/>
              </a:ext>
            </a:extLst>
          </p:cNvPr>
          <p:cNvGrpSpPr/>
          <p:nvPr/>
        </p:nvGrpSpPr>
        <p:grpSpPr>
          <a:xfrm>
            <a:off x="4342640" y="2649546"/>
            <a:ext cx="350520" cy="304800"/>
            <a:chOff x="4354228" y="2394527"/>
            <a:chExt cx="350520" cy="304800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4A564760-58B5-549A-F874-051845FEC965}"/>
                </a:ext>
              </a:extLst>
            </p:cNvPr>
            <p:cNvSpPr/>
            <p:nvPr/>
          </p:nvSpPr>
          <p:spPr>
            <a:xfrm>
              <a:off x="4358995" y="2399296"/>
              <a:ext cx="340995" cy="295275"/>
            </a:xfrm>
            <a:custGeom>
              <a:avLst/>
              <a:gdLst/>
              <a:ahLst/>
              <a:cxnLst/>
              <a:rect l="l" t="t" r="r" b="b"/>
              <a:pathLst>
                <a:path w="340995" h="295275">
                  <a:moveTo>
                    <a:pt x="340652" y="0"/>
                  </a:moveTo>
                  <a:lnTo>
                    <a:pt x="0" y="152"/>
                  </a:lnTo>
                  <a:lnTo>
                    <a:pt x="170700" y="295046"/>
                  </a:lnTo>
                  <a:lnTo>
                    <a:pt x="3406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286D180D-E2B3-A670-988A-E76290B60B27}"/>
                </a:ext>
              </a:extLst>
            </p:cNvPr>
            <p:cNvSpPr/>
            <p:nvPr/>
          </p:nvSpPr>
          <p:spPr>
            <a:xfrm>
              <a:off x="4358991" y="2399290"/>
              <a:ext cx="340995" cy="295275"/>
            </a:xfrm>
            <a:custGeom>
              <a:avLst/>
              <a:gdLst/>
              <a:ahLst/>
              <a:cxnLst/>
              <a:rect l="l" t="t" r="r" b="b"/>
              <a:pathLst>
                <a:path w="340995" h="295275">
                  <a:moveTo>
                    <a:pt x="0" y="149"/>
                  </a:moveTo>
                  <a:lnTo>
                    <a:pt x="340649" y="0"/>
                  </a:lnTo>
                  <a:lnTo>
                    <a:pt x="170699" y="295054"/>
                  </a:lnTo>
                  <a:lnTo>
                    <a:pt x="0" y="1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877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FCFD6E7C-2624-9D7B-4459-EEDE748690C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0144" y="1104411"/>
            <a:ext cx="3715018" cy="3593980"/>
          </a:xfrm>
          <a:prstGeom prst="rect">
            <a:avLst/>
          </a:prstGeom>
        </p:spPr>
      </p:pic>
      <p:pic>
        <p:nvPicPr>
          <p:cNvPr id="13" name="object 4">
            <a:extLst>
              <a:ext uri="{FF2B5EF4-FFF2-40B4-BE49-F238E27FC236}">
                <a16:creationId xmlns:a16="http://schemas.microsoft.com/office/drawing/2014/main" id="{A10D3629-0B4F-791C-B096-6ECE6041203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07599" y="1104411"/>
            <a:ext cx="3853252" cy="361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0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Prompt Engineering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6E94C400-AFDC-FDF6-524C-4E0F52340EC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648" y="2076928"/>
            <a:ext cx="3315945" cy="1765630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BEC87841-A3CA-B61B-34C5-CF36638AFBB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82296" y="1284030"/>
            <a:ext cx="4485026" cy="30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9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1FFABD5B-B643-233F-ED24-6A8F3B0C1F81}"/>
              </a:ext>
            </a:extLst>
          </p:cNvPr>
          <p:cNvSpPr/>
          <p:nvPr/>
        </p:nvSpPr>
        <p:spPr>
          <a:xfrm>
            <a:off x="926582" y="1013155"/>
            <a:ext cx="7261225" cy="1357630"/>
          </a:xfrm>
          <a:custGeom>
            <a:avLst/>
            <a:gdLst/>
            <a:ahLst/>
            <a:cxnLst/>
            <a:rect l="l" t="t" r="r" b="b"/>
            <a:pathLst>
              <a:path w="7261225" h="1357630">
                <a:moveTo>
                  <a:pt x="7034646" y="0"/>
                </a:moveTo>
                <a:lnTo>
                  <a:pt x="226254" y="0"/>
                </a:lnTo>
                <a:lnTo>
                  <a:pt x="180656" y="4596"/>
                </a:lnTo>
                <a:lnTo>
                  <a:pt x="138186" y="17780"/>
                </a:lnTo>
                <a:lnTo>
                  <a:pt x="99753" y="38640"/>
                </a:lnTo>
                <a:lnTo>
                  <a:pt x="66268" y="66268"/>
                </a:lnTo>
                <a:lnTo>
                  <a:pt x="38640" y="99754"/>
                </a:lnTo>
                <a:lnTo>
                  <a:pt x="17780" y="138188"/>
                </a:lnTo>
                <a:lnTo>
                  <a:pt x="4596" y="180661"/>
                </a:lnTo>
                <a:lnTo>
                  <a:pt x="0" y="226263"/>
                </a:lnTo>
                <a:lnTo>
                  <a:pt x="0" y="1131252"/>
                </a:lnTo>
                <a:lnTo>
                  <a:pt x="4596" y="1176850"/>
                </a:lnTo>
                <a:lnTo>
                  <a:pt x="17780" y="1219319"/>
                </a:lnTo>
                <a:lnTo>
                  <a:pt x="38640" y="1257751"/>
                </a:lnTo>
                <a:lnTo>
                  <a:pt x="66268" y="1291235"/>
                </a:lnTo>
                <a:lnTo>
                  <a:pt x="99753" y="1318863"/>
                </a:lnTo>
                <a:lnTo>
                  <a:pt x="138186" y="1339723"/>
                </a:lnTo>
                <a:lnTo>
                  <a:pt x="180656" y="1352906"/>
                </a:lnTo>
                <a:lnTo>
                  <a:pt x="226254" y="1357503"/>
                </a:lnTo>
                <a:lnTo>
                  <a:pt x="7034646" y="1357503"/>
                </a:lnTo>
                <a:lnTo>
                  <a:pt x="7080244" y="1352906"/>
                </a:lnTo>
                <a:lnTo>
                  <a:pt x="7122713" y="1339723"/>
                </a:lnTo>
                <a:lnTo>
                  <a:pt x="7161145" y="1318863"/>
                </a:lnTo>
                <a:lnTo>
                  <a:pt x="7194630" y="1291235"/>
                </a:lnTo>
                <a:lnTo>
                  <a:pt x="7222257" y="1257751"/>
                </a:lnTo>
                <a:lnTo>
                  <a:pt x="7243117" y="1219319"/>
                </a:lnTo>
                <a:lnTo>
                  <a:pt x="7256300" y="1176850"/>
                </a:lnTo>
                <a:lnTo>
                  <a:pt x="7260897" y="1131252"/>
                </a:lnTo>
                <a:lnTo>
                  <a:pt x="7260897" y="226263"/>
                </a:lnTo>
                <a:lnTo>
                  <a:pt x="7256509" y="181915"/>
                </a:lnTo>
                <a:lnTo>
                  <a:pt x="7243674" y="139674"/>
                </a:lnTo>
                <a:lnTo>
                  <a:pt x="7222883" y="100729"/>
                </a:lnTo>
                <a:lnTo>
                  <a:pt x="7194628" y="66268"/>
                </a:lnTo>
                <a:lnTo>
                  <a:pt x="7160169" y="38013"/>
                </a:lnTo>
                <a:lnTo>
                  <a:pt x="7121229" y="17222"/>
                </a:lnTo>
                <a:lnTo>
                  <a:pt x="7078992" y="4387"/>
                </a:lnTo>
                <a:lnTo>
                  <a:pt x="7034646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0E416882-287F-4BF3-0988-91A293289BD5}"/>
              </a:ext>
            </a:extLst>
          </p:cNvPr>
          <p:cNvSpPr txBox="1"/>
          <p:nvPr/>
        </p:nvSpPr>
        <p:spPr>
          <a:xfrm>
            <a:off x="3777689" y="1567318"/>
            <a:ext cx="1730415" cy="2361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(설정)</a:t>
            </a:r>
            <a:r>
              <a:rPr sz="1400" b="1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을</a:t>
            </a:r>
            <a:r>
              <a:rPr sz="1400" b="1" spc="20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만들어</a:t>
            </a:r>
            <a:r>
              <a:rPr sz="1400" b="1" spc="27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-25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줘.</a:t>
            </a:r>
            <a:endParaRPr sz="1400" dirty="0">
              <a:latin typeface="NanumSquare_ac" panose="020B0600000101010101" pitchFamily="34" charset="-127"/>
              <a:ea typeface="NanumSquare_ac" panose="020B0600000101010101" pitchFamily="34" charset="-127"/>
              <a:cs typeface="Noto Sans CJK HK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E7ACCA8B-A4A8-2AC3-5E3E-7002E4F630FD}"/>
              </a:ext>
            </a:extLst>
          </p:cNvPr>
          <p:cNvSpPr/>
          <p:nvPr/>
        </p:nvSpPr>
        <p:spPr>
          <a:xfrm>
            <a:off x="926582" y="3175431"/>
            <a:ext cx="7261225" cy="1357630"/>
          </a:xfrm>
          <a:custGeom>
            <a:avLst/>
            <a:gdLst/>
            <a:ahLst/>
            <a:cxnLst/>
            <a:rect l="l" t="t" r="r" b="b"/>
            <a:pathLst>
              <a:path w="7261225" h="1357629">
                <a:moveTo>
                  <a:pt x="7034646" y="0"/>
                </a:moveTo>
                <a:lnTo>
                  <a:pt x="226254" y="0"/>
                </a:lnTo>
                <a:lnTo>
                  <a:pt x="180656" y="4596"/>
                </a:lnTo>
                <a:lnTo>
                  <a:pt x="138186" y="17779"/>
                </a:lnTo>
                <a:lnTo>
                  <a:pt x="99753" y="38639"/>
                </a:lnTo>
                <a:lnTo>
                  <a:pt x="66267" y="66268"/>
                </a:lnTo>
                <a:lnTo>
                  <a:pt x="38640" y="99751"/>
                </a:lnTo>
                <a:lnTo>
                  <a:pt x="17780" y="138183"/>
                </a:lnTo>
                <a:lnTo>
                  <a:pt x="4596" y="180652"/>
                </a:lnTo>
                <a:lnTo>
                  <a:pt x="0" y="226250"/>
                </a:lnTo>
                <a:lnTo>
                  <a:pt x="0" y="1131246"/>
                </a:lnTo>
                <a:lnTo>
                  <a:pt x="4596" y="1176844"/>
                </a:lnTo>
                <a:lnTo>
                  <a:pt x="17780" y="1219314"/>
                </a:lnTo>
                <a:lnTo>
                  <a:pt x="38640" y="1257747"/>
                </a:lnTo>
                <a:lnTo>
                  <a:pt x="66268" y="1291232"/>
                </a:lnTo>
                <a:lnTo>
                  <a:pt x="99753" y="1318860"/>
                </a:lnTo>
                <a:lnTo>
                  <a:pt x="138186" y="1339720"/>
                </a:lnTo>
                <a:lnTo>
                  <a:pt x="180656" y="1352903"/>
                </a:lnTo>
                <a:lnTo>
                  <a:pt x="226254" y="1357500"/>
                </a:lnTo>
                <a:lnTo>
                  <a:pt x="7034646" y="1357500"/>
                </a:lnTo>
                <a:lnTo>
                  <a:pt x="7080244" y="1352903"/>
                </a:lnTo>
                <a:lnTo>
                  <a:pt x="7122713" y="1339720"/>
                </a:lnTo>
                <a:lnTo>
                  <a:pt x="7161145" y="1318860"/>
                </a:lnTo>
                <a:lnTo>
                  <a:pt x="7194630" y="1291232"/>
                </a:lnTo>
                <a:lnTo>
                  <a:pt x="7222257" y="1257747"/>
                </a:lnTo>
                <a:lnTo>
                  <a:pt x="7243117" y="1219314"/>
                </a:lnTo>
                <a:lnTo>
                  <a:pt x="7256300" y="1176844"/>
                </a:lnTo>
                <a:lnTo>
                  <a:pt x="7260897" y="1131246"/>
                </a:lnTo>
                <a:lnTo>
                  <a:pt x="7260897" y="226250"/>
                </a:lnTo>
                <a:lnTo>
                  <a:pt x="7256509" y="181909"/>
                </a:lnTo>
                <a:lnTo>
                  <a:pt x="7243674" y="139673"/>
                </a:lnTo>
                <a:lnTo>
                  <a:pt x="7222883" y="100729"/>
                </a:lnTo>
                <a:lnTo>
                  <a:pt x="7194626" y="66267"/>
                </a:lnTo>
                <a:lnTo>
                  <a:pt x="7160169" y="38013"/>
                </a:lnTo>
                <a:lnTo>
                  <a:pt x="7121229" y="17222"/>
                </a:lnTo>
                <a:lnTo>
                  <a:pt x="7078992" y="4387"/>
                </a:lnTo>
                <a:lnTo>
                  <a:pt x="7034646" y="0"/>
                </a:lnTo>
                <a:close/>
              </a:path>
            </a:pathLst>
          </a:custGeom>
          <a:solidFill>
            <a:srgbClr val="C9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467F5467-6566-972A-6491-1035A416768B}"/>
              </a:ext>
            </a:extLst>
          </p:cNvPr>
          <p:cNvSpPr txBox="1"/>
          <p:nvPr/>
        </p:nvSpPr>
        <p:spPr>
          <a:xfrm>
            <a:off x="2387430" y="3624820"/>
            <a:ext cx="4553098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(설정)</a:t>
            </a:r>
            <a:r>
              <a:rPr sz="1400" b="1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을</a:t>
            </a:r>
            <a:r>
              <a:rPr sz="1400" b="1" spc="13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만들</a:t>
            </a:r>
            <a:r>
              <a:rPr sz="1400" b="1" spc="16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85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예정인데,</a:t>
            </a:r>
            <a:r>
              <a:rPr sz="1400" b="1" spc="11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아래</a:t>
            </a:r>
            <a:r>
              <a:rPr sz="1400" b="1" spc="16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형식에</a:t>
            </a:r>
            <a:r>
              <a:rPr sz="1400" b="1" spc="185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따라서</a:t>
            </a:r>
            <a:r>
              <a:rPr sz="1400" b="1" spc="19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만들어</a:t>
            </a:r>
            <a:r>
              <a:rPr sz="1400" b="1" spc="19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50" dirty="0"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줘</a:t>
            </a:r>
            <a:endParaRPr sz="1400" dirty="0">
              <a:latin typeface="NanumSquare_ac" panose="020B0600000101010101" pitchFamily="34" charset="-127"/>
              <a:ea typeface="NanumSquare_ac" panose="020B0600000101010101" pitchFamily="34" charset="-127"/>
              <a:cs typeface="Noto Sans CJK HK"/>
            </a:endParaRPr>
          </a:p>
          <a:p>
            <a:pPr marL="145415">
              <a:lnSpc>
                <a:spcPts val="1664"/>
              </a:lnSpc>
              <a:tabLst>
                <a:tab pos="433705" algn="l"/>
              </a:tabLst>
            </a:pPr>
            <a:r>
              <a:rPr sz="1400" b="1" spc="-50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-</a:t>
            </a:r>
            <a:r>
              <a:rPr sz="1400" b="1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	(세부</a:t>
            </a:r>
            <a:r>
              <a:rPr sz="1400" b="1" spc="170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설정</a:t>
            </a:r>
            <a:r>
              <a:rPr sz="1400" b="1" spc="175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spc="100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항목</a:t>
            </a:r>
            <a:r>
              <a:rPr sz="1400" b="1" spc="170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)</a:t>
            </a:r>
            <a:r>
              <a:rPr sz="1400" b="1" spc="120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b="1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:</a:t>
            </a:r>
            <a:r>
              <a:rPr sz="1400" b="1" spc="114" dirty="0">
                <a:solidFill>
                  <a:srgbClr val="FF000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  <a:cs typeface="Noto Sans CJK HK"/>
              </a:rPr>
              <a:t> </a:t>
            </a:r>
            <a:r>
              <a:rPr sz="1400" dirty="0"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[</a:t>
            </a:r>
            <a:r>
              <a:rPr sz="14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길어지면</a:t>
            </a:r>
            <a:r>
              <a:rPr sz="1400" spc="1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4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출력</a:t>
            </a:r>
            <a:r>
              <a:rPr sz="1400" spc="4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4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구역</a:t>
            </a:r>
            <a:r>
              <a:rPr sz="1400" spc="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지정하기</a:t>
            </a:r>
            <a:r>
              <a:rPr sz="1400" spc="40" dirty="0"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]</a:t>
            </a:r>
            <a:endParaRPr sz="1400" dirty="0">
              <a:latin typeface="NanumSquare_ac" panose="020B0600000101010101" pitchFamily="34" charset="-127"/>
              <a:ea typeface="NanumSquare_ac" panose="020B0600000101010101" pitchFamily="34" charset="-127"/>
              <a:cs typeface="Arial"/>
            </a:endParaRPr>
          </a:p>
        </p:txBody>
      </p:sp>
      <p:grpSp>
        <p:nvGrpSpPr>
          <p:cNvPr id="24" name="object 7">
            <a:extLst>
              <a:ext uri="{FF2B5EF4-FFF2-40B4-BE49-F238E27FC236}">
                <a16:creationId xmlns:a16="http://schemas.microsoft.com/office/drawing/2014/main" id="{3B66D21A-3996-734D-983D-55B9970675DD}"/>
              </a:ext>
            </a:extLst>
          </p:cNvPr>
          <p:cNvGrpSpPr/>
          <p:nvPr/>
        </p:nvGrpSpPr>
        <p:grpSpPr>
          <a:xfrm>
            <a:off x="4339260" y="2595822"/>
            <a:ext cx="350520" cy="304800"/>
            <a:chOff x="4354228" y="2394527"/>
            <a:chExt cx="350520" cy="304800"/>
          </a:xfrm>
        </p:grpSpPr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5646EEA2-E1FA-3CCE-7A28-986263E90B56}"/>
                </a:ext>
              </a:extLst>
            </p:cNvPr>
            <p:cNvSpPr/>
            <p:nvPr/>
          </p:nvSpPr>
          <p:spPr>
            <a:xfrm>
              <a:off x="4358995" y="2399296"/>
              <a:ext cx="340995" cy="295275"/>
            </a:xfrm>
            <a:custGeom>
              <a:avLst/>
              <a:gdLst/>
              <a:ahLst/>
              <a:cxnLst/>
              <a:rect l="l" t="t" r="r" b="b"/>
              <a:pathLst>
                <a:path w="340995" h="295275">
                  <a:moveTo>
                    <a:pt x="340652" y="0"/>
                  </a:moveTo>
                  <a:lnTo>
                    <a:pt x="0" y="152"/>
                  </a:lnTo>
                  <a:lnTo>
                    <a:pt x="170700" y="295046"/>
                  </a:lnTo>
                  <a:lnTo>
                    <a:pt x="3406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5753170B-4139-3074-66CD-B3FB60F495C2}"/>
                </a:ext>
              </a:extLst>
            </p:cNvPr>
            <p:cNvSpPr/>
            <p:nvPr/>
          </p:nvSpPr>
          <p:spPr>
            <a:xfrm>
              <a:off x="4358991" y="2399290"/>
              <a:ext cx="340995" cy="295275"/>
            </a:xfrm>
            <a:custGeom>
              <a:avLst/>
              <a:gdLst/>
              <a:ahLst/>
              <a:cxnLst/>
              <a:rect l="l" t="t" r="r" b="b"/>
              <a:pathLst>
                <a:path w="340995" h="295275">
                  <a:moveTo>
                    <a:pt x="0" y="149"/>
                  </a:moveTo>
                  <a:lnTo>
                    <a:pt x="340649" y="0"/>
                  </a:lnTo>
                  <a:lnTo>
                    <a:pt x="170699" y="295054"/>
                  </a:lnTo>
                  <a:lnTo>
                    <a:pt x="0" y="1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120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7993225" y="95888"/>
            <a:ext cx="110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정확히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지시내리기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Basic Skills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822B636B-F051-8EB3-68F4-123AB934699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4203" y="1981673"/>
            <a:ext cx="2701145" cy="1823269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8C2C61F3-D206-47BC-E371-E9827E5389C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28068" y="1346945"/>
            <a:ext cx="5195569" cy="26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1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5936" y="2471515"/>
            <a:ext cx="1872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Hallucination,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환각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04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42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97CD-1517-1C11-6EDD-1A7D079E29F2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Hallucination,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환각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7C5F812B-6C52-BF9A-36CE-12B7D8C4460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8110" y="953119"/>
            <a:ext cx="5107780" cy="37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Hallucination,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환각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3CD4A72-A867-7340-97CF-21D9BAA50CB1}"/>
              </a:ext>
            </a:extLst>
          </p:cNvPr>
          <p:cNvSpPr txBox="1"/>
          <p:nvPr/>
        </p:nvSpPr>
        <p:spPr>
          <a:xfrm>
            <a:off x="1307640" y="1644650"/>
            <a:ext cx="640778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사실이</a:t>
            </a:r>
            <a:r>
              <a:rPr sz="2000" spc="10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14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아닌</a:t>
            </a:r>
            <a:r>
              <a:rPr sz="2000" spc="10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14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내용을</a:t>
            </a:r>
            <a:r>
              <a:rPr sz="2000" spc="10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14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생성해내는</a:t>
            </a:r>
            <a:r>
              <a:rPr sz="2000" spc="10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12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현상</a:t>
            </a:r>
            <a:endParaRPr sz="2000" dirty="0">
              <a:latin typeface="NanumSquare_ac" panose="020B0600000101010101" pitchFamily="34" charset="-127"/>
              <a:ea typeface="NanumSquare_ac" panose="020B0600000101010101" pitchFamily="34" charset="-127"/>
              <a:cs typeface="Noto Sans CJK HK"/>
            </a:endParaRPr>
          </a:p>
          <a:p>
            <a:pPr marL="469265" indent="-313055">
              <a:lnSpc>
                <a:spcPct val="100000"/>
              </a:lnSpc>
              <a:spcBef>
                <a:spcPts val="2400"/>
              </a:spcBef>
              <a:buFont typeface="Arial"/>
              <a:buChar char="-"/>
              <a:tabLst>
                <a:tab pos="469265" algn="l"/>
              </a:tabLst>
            </a:pP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정확한</a:t>
            </a:r>
            <a:r>
              <a:rPr sz="2000" spc="-8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사실이</a:t>
            </a:r>
            <a:r>
              <a:rPr sz="2000" spc="-8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아닌</a:t>
            </a:r>
            <a:r>
              <a:rPr sz="2000" spc="-8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가짜를</a:t>
            </a:r>
            <a:r>
              <a:rPr sz="2000" spc="-8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만들어내는</a:t>
            </a:r>
            <a:r>
              <a:rPr sz="2000" spc="-8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현상</a:t>
            </a:r>
            <a:endParaRPr sz="20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469900" marR="5080" indent="-313690">
              <a:lnSpc>
                <a:spcPct val="150000"/>
              </a:lnSpc>
              <a:buFont typeface="Arial"/>
              <a:buChar char="-"/>
              <a:tabLst>
                <a:tab pos="469900" algn="l"/>
              </a:tabLst>
            </a:pP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따라서</a:t>
            </a:r>
            <a:r>
              <a:rPr sz="2000" spc="-8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주로</a:t>
            </a:r>
            <a:r>
              <a:rPr sz="2000" spc="-8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14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아이디어</a:t>
            </a:r>
            <a:r>
              <a:rPr sz="2000" spc="10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6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도출,</a:t>
            </a:r>
            <a:r>
              <a:rPr sz="2000" spc="11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6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요약,</a:t>
            </a:r>
            <a:r>
              <a:rPr sz="2000" spc="10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6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토론,</a:t>
            </a:r>
            <a:r>
              <a:rPr sz="2000" spc="11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6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편집,</a:t>
            </a:r>
            <a:r>
              <a:rPr sz="2000" spc="11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14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창작</a:t>
            </a:r>
            <a:r>
              <a:rPr sz="2000" spc="10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2000" spc="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등 </a:t>
            </a: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아이디어를</a:t>
            </a:r>
            <a:r>
              <a:rPr sz="2000" spc="-8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활용한</a:t>
            </a:r>
            <a:r>
              <a:rPr sz="2000" spc="-8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작업에</a:t>
            </a:r>
            <a:r>
              <a:rPr sz="2000" spc="-8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사용을</a:t>
            </a:r>
            <a:r>
              <a:rPr sz="2000" spc="-8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2000" spc="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추천</a:t>
            </a:r>
            <a:endParaRPr sz="20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054BD-5FF1-2FC9-6D7B-9D38DBF797B4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59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Hallucination,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환각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9ABC3F6-A735-39CD-3CC9-2FC375162D5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9851" y="991290"/>
            <a:ext cx="6519322" cy="366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DAEEE-F4EC-9ABA-B04D-3D3A5F203E99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26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Anti-Hallucination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CE865E7-143D-F1AF-5D10-895B74706223}"/>
              </a:ext>
            </a:extLst>
          </p:cNvPr>
          <p:cNvSpPr txBox="1">
            <a:spLocks/>
          </p:cNvSpPr>
          <p:nvPr/>
        </p:nvSpPr>
        <p:spPr>
          <a:xfrm>
            <a:off x="1006664" y="1202333"/>
            <a:ext cx="8141595" cy="3244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l">
              <a:spcBef>
                <a:spcPts val="100"/>
              </a:spcBef>
            </a:pPr>
            <a:r>
              <a:rPr lang="ko-KR" altLang="en-US" sz="2000" spc="14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환각</a:t>
            </a:r>
            <a:r>
              <a:rPr lang="ko-KR" altLang="en-US" sz="2000" spc="1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2000" spc="14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현상을</a:t>
            </a:r>
            <a:r>
              <a:rPr lang="ko-KR" altLang="en-US" sz="2000" spc="1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2000" spc="14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줄이는</a:t>
            </a:r>
            <a:r>
              <a:rPr lang="ko-KR" altLang="en-US" sz="2000" spc="1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2000" spc="12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방법</a:t>
            </a:r>
          </a:p>
          <a:p>
            <a:pPr marL="398780" indent="-313055" algn="l">
              <a:spcBef>
                <a:spcPts val="2400"/>
              </a:spcBef>
              <a:buFont typeface="Arial" panose="020B0604020202020204" pitchFamily="34" charset="0"/>
              <a:buChar char="-"/>
              <a:tabLst>
                <a:tab pos="398780" algn="l"/>
              </a:tabLst>
            </a:pPr>
            <a:r>
              <a:rPr lang="en-US" sz="2000" spc="-1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Prompt</a:t>
            </a:r>
          </a:p>
          <a:p>
            <a:pPr marL="855980" lvl="1" indent="-313055" algn="l">
              <a:spcBef>
                <a:spcPts val="1200"/>
              </a:spcBef>
              <a:buFont typeface="Arial"/>
              <a:buChar char="-"/>
              <a:tabLst>
                <a:tab pos="855980" algn="l"/>
              </a:tabLst>
            </a:pP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확실한</a:t>
            </a:r>
            <a:r>
              <a:rPr lang="ko-KR" altLang="en-US" sz="2000" spc="-8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경고</a:t>
            </a:r>
            <a:r>
              <a:rPr lang="ko-KR" altLang="en-US" sz="2000" spc="-8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3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추가하기</a:t>
            </a:r>
            <a:endParaRPr lang="ko-KR" altLang="en-US" sz="20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855980" lvl="1" indent="-313055" algn="l">
              <a:spcBef>
                <a:spcPts val="1200"/>
              </a:spcBef>
              <a:buFont typeface="Arial"/>
              <a:buChar char="-"/>
              <a:tabLst>
                <a:tab pos="855980" algn="l"/>
              </a:tabLst>
            </a:pP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질문보다는</a:t>
            </a:r>
            <a:r>
              <a:rPr lang="ko-KR" altLang="en-US" sz="2000" spc="-8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요약으로</a:t>
            </a:r>
            <a:r>
              <a:rPr lang="ko-KR" altLang="en-US" sz="2000" spc="-8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프롬프트</a:t>
            </a:r>
            <a:r>
              <a:rPr lang="ko-KR" altLang="en-US" sz="2000" spc="-7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3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작성하기</a:t>
            </a:r>
            <a:endParaRPr lang="ko-KR" altLang="en-US" sz="20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398780" indent="-313055" algn="l">
              <a:spcBef>
                <a:spcPts val="1200"/>
              </a:spcBef>
              <a:buFont typeface="Arial" panose="020B0604020202020204" pitchFamily="34" charset="0"/>
              <a:buChar char="-"/>
              <a:tabLst>
                <a:tab pos="398780" algn="l"/>
              </a:tabLst>
            </a:pPr>
            <a:r>
              <a:rPr lang="en-US" sz="20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Data</a:t>
            </a:r>
            <a:r>
              <a:rPr lang="en-US" sz="2000" spc="-2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 </a:t>
            </a:r>
            <a:r>
              <a:rPr lang="en-US" sz="2000" spc="-1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Inputs</a:t>
            </a:r>
          </a:p>
          <a:p>
            <a:pPr marL="313055" marR="799465" lvl="1" indent="-313055" algn="l">
              <a:spcBef>
                <a:spcPts val="1200"/>
              </a:spcBef>
              <a:buFont typeface="Arial" panose="020B0604020202020204" pitchFamily="34" charset="0"/>
              <a:buChar char="-"/>
              <a:tabLst>
                <a:tab pos="313055" algn="l"/>
              </a:tabLst>
            </a:pPr>
            <a:r>
              <a:rPr lang="en-US" sz="20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Web</a:t>
            </a:r>
            <a:r>
              <a:rPr lang="en-US" sz="2000" spc="3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 </a:t>
            </a: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검색</a:t>
            </a:r>
            <a:r>
              <a:rPr lang="ko-KR" altLang="en-US" sz="2000" spc="-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플러그인</a:t>
            </a:r>
            <a:r>
              <a:rPr lang="en-US" altLang="ko-KR" sz="20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,</a:t>
            </a:r>
            <a:r>
              <a:rPr lang="ko-KR" altLang="en-US" sz="2000" spc="3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 </a:t>
            </a: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자료</a:t>
            </a:r>
            <a:r>
              <a:rPr lang="ko-KR" altLang="en-US" sz="2000" spc="-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입력</a:t>
            </a:r>
            <a:r>
              <a:rPr lang="ko-KR" altLang="en-US" sz="2000" spc="-5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등</a:t>
            </a:r>
            <a:endParaRPr lang="ko-KR" altLang="en-US" sz="2000" dirty="0">
              <a:solidFill>
                <a:schemeClr val="tx1"/>
              </a:solidFill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313055" marR="842644" indent="-313055" algn="l">
              <a:spcBef>
                <a:spcPts val="1200"/>
              </a:spcBef>
              <a:buFont typeface="Arial" panose="020B0604020202020204" pitchFamily="34" charset="0"/>
              <a:buChar char="-"/>
              <a:tabLst>
                <a:tab pos="313055" algn="l"/>
              </a:tabLst>
            </a:pPr>
            <a:r>
              <a:rPr lang="en-US" sz="20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Arial"/>
              </a:rPr>
              <a:t>Prompt</a:t>
            </a:r>
            <a:r>
              <a:rPr lang="ko-KR" altLang="en-US" sz="200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로</a:t>
            </a:r>
            <a:r>
              <a:rPr lang="ko-KR" altLang="en-US" sz="2000" spc="-8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작성된</a:t>
            </a:r>
            <a:r>
              <a:rPr lang="ko-KR" altLang="en-US" sz="2000" spc="-7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글을</a:t>
            </a:r>
            <a:r>
              <a:rPr lang="ko-KR" altLang="en-US" sz="2000" spc="-7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5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직접</a:t>
            </a:r>
            <a:r>
              <a:rPr lang="ko-KR" altLang="en-US" sz="2000" spc="-80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2000" spc="35" dirty="0">
                <a:solidFill>
                  <a:schemeClr val="tx1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비교하기</a:t>
            </a:r>
          </a:p>
        </p:txBody>
      </p:sp>
    </p:spTree>
    <p:extLst>
      <p:ext uri="{BB962C8B-B14F-4D97-AF65-F5344CB8AC3E}">
        <p14:creationId xmlns:p14="http://schemas.microsoft.com/office/powerpoint/2010/main" val="26968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Anti-Hallucination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688FB4B-8E02-B1E3-98A2-0C9E096231F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1747" y="998804"/>
            <a:ext cx="5936381" cy="36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5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Text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130BC68-42CC-A8FF-1751-12DFA3314175}"/>
              </a:ext>
            </a:extLst>
          </p:cNvPr>
          <p:cNvSpPr txBox="1"/>
          <p:nvPr/>
        </p:nvSpPr>
        <p:spPr>
          <a:xfrm>
            <a:off x="512318" y="1202033"/>
            <a:ext cx="83640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7470">
              <a:lnSpc>
                <a:spcPct val="100000"/>
              </a:lnSpc>
              <a:spcBef>
                <a:spcPts val="2440"/>
              </a:spcBef>
            </a:pPr>
            <a:r>
              <a:rPr sz="1800" b="1" u="heavy" spc="145" dirty="0" err="1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문장을</a:t>
            </a:r>
            <a:r>
              <a:rPr sz="1800" b="1" u="heavy" spc="9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8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정해진</a:t>
            </a:r>
            <a:r>
              <a:rPr sz="18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8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클래스에</a:t>
            </a:r>
            <a:r>
              <a:rPr sz="18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8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따라</a:t>
            </a:r>
            <a:r>
              <a:rPr sz="18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8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분류를</a:t>
            </a:r>
            <a:r>
              <a:rPr sz="18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8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진행할</a:t>
            </a:r>
            <a:r>
              <a:rPr sz="18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800" b="1" u="heavy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수</a:t>
            </a:r>
            <a:r>
              <a:rPr sz="1800" b="1" u="heavy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sz="1800" b="1" u="heavy" spc="9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있습니다.</a:t>
            </a:r>
            <a:endParaRPr sz="1800" dirty="0">
              <a:latin typeface="Noto Sans CJK HK"/>
              <a:cs typeface="Noto Sans CJK HK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4299E900-F4B6-6D2F-D65A-D074174B7A7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2085" y="1722896"/>
            <a:ext cx="3656707" cy="29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Engineering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11113AD5-7946-43AC-29F1-05D78A6EF581}"/>
              </a:ext>
            </a:extLst>
          </p:cNvPr>
          <p:cNvSpPr txBox="1"/>
          <p:nvPr/>
        </p:nvSpPr>
        <p:spPr>
          <a:xfrm>
            <a:off x="1071246" y="1534504"/>
            <a:ext cx="3500754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30" dirty="0">
                <a:latin typeface="BM DoHyeon OTF"/>
                <a:cs typeface="BM DoHyeon OTF"/>
              </a:rPr>
              <a:t>원래</a:t>
            </a:r>
            <a:r>
              <a:rPr sz="1300" spc="-7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연극</a:t>
            </a:r>
            <a:r>
              <a:rPr sz="1300" spc="-75" dirty="0">
                <a:latin typeface="BM DoHyeon OTF"/>
                <a:cs typeface="BM DoHyeon OTF"/>
              </a:rPr>
              <a:t> </a:t>
            </a:r>
            <a:r>
              <a:rPr sz="1300" spc="-160" dirty="0">
                <a:latin typeface="BM DoHyeon OTF"/>
                <a:cs typeface="BM DoHyeon OTF"/>
              </a:rPr>
              <a:t>/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60" dirty="0">
                <a:latin typeface="BM DoHyeon OTF"/>
                <a:cs typeface="BM DoHyeon OTF"/>
              </a:rPr>
              <a:t>TV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쇼를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진행할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때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사용하던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프롬프트, </a:t>
            </a:r>
            <a:r>
              <a:rPr sz="1300" spc="-30" dirty="0">
                <a:latin typeface="BM DoHyeon OTF"/>
                <a:cs typeface="BM DoHyeon OTF"/>
              </a:rPr>
              <a:t>이미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컴퓨터에선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90" dirty="0">
                <a:latin typeface="BM DoHyeon OTF"/>
                <a:cs typeface="BM DoHyeon OTF"/>
              </a:rPr>
              <a:t>CLI라고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불리는</a:t>
            </a:r>
            <a:endParaRPr sz="1300" dirty="0">
              <a:latin typeface="BM DoHyeon OTF"/>
              <a:cs typeface="BM DoHyeon OTF"/>
            </a:endParaRPr>
          </a:p>
          <a:p>
            <a:pPr marL="12700">
              <a:lnSpc>
                <a:spcPct val="100000"/>
              </a:lnSpc>
            </a:pPr>
            <a:r>
              <a:rPr sz="1300" spc="-70" dirty="0">
                <a:latin typeface="BM DoHyeon OTF"/>
                <a:cs typeface="BM DoHyeon OTF"/>
              </a:rPr>
              <a:t>Command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125" dirty="0">
                <a:latin typeface="BM DoHyeon OTF"/>
                <a:cs typeface="BM DoHyeon OTF"/>
              </a:rPr>
              <a:t>Line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100" dirty="0">
                <a:latin typeface="BM DoHyeon OTF"/>
                <a:cs typeface="BM DoHyeon OTF"/>
              </a:rPr>
              <a:t>Interface를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사용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중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입니다.</a:t>
            </a:r>
            <a:endParaRPr sz="1300" dirty="0">
              <a:latin typeface="BM DoHyeon OTF"/>
              <a:cs typeface="BM DoHyeon OTF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1300" spc="-30" dirty="0">
                <a:latin typeface="BM DoHyeon OTF"/>
                <a:cs typeface="BM DoHyeon OTF"/>
              </a:rPr>
              <a:t>최근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사용되는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Prompt는</a:t>
            </a:r>
            <a:endParaRPr sz="1300" dirty="0">
              <a:latin typeface="BM DoHyeon OTF"/>
              <a:cs typeface="BM DoHyeon OTF"/>
            </a:endParaRPr>
          </a:p>
          <a:p>
            <a:pPr marL="12700" marR="807085">
              <a:lnSpc>
                <a:spcPct val="100000"/>
              </a:lnSpc>
            </a:pPr>
            <a:r>
              <a:rPr sz="1300" spc="-40" dirty="0">
                <a:latin typeface="BM DoHyeon OTF"/>
                <a:cs typeface="BM DoHyeon OTF"/>
              </a:rPr>
              <a:t>생성형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AI에게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어떤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행동을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해야하는지 </a:t>
            </a:r>
            <a:r>
              <a:rPr sz="1300" spc="-35" dirty="0">
                <a:latin typeface="BM DoHyeon OTF"/>
                <a:cs typeface="BM DoHyeon OTF"/>
              </a:rPr>
              <a:t>자연어로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설명해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원하는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결과물을 </a:t>
            </a:r>
            <a:r>
              <a:rPr sz="1300" spc="-35" dirty="0">
                <a:latin typeface="BM DoHyeon OTF"/>
                <a:cs typeface="BM DoHyeon OTF"/>
              </a:rPr>
              <a:t>출력하는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형태로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구성됩니다.</a:t>
            </a:r>
            <a:endParaRPr sz="1300" dirty="0">
              <a:latin typeface="BM DoHyeon OTF"/>
              <a:cs typeface="BM DoHyeon OTF"/>
            </a:endParaRPr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C68E6C21-E9FC-73C5-1173-1F193B73E5E9}"/>
              </a:ext>
            </a:extLst>
          </p:cNvPr>
          <p:cNvGrpSpPr/>
          <p:nvPr/>
        </p:nvGrpSpPr>
        <p:grpSpPr>
          <a:xfrm>
            <a:off x="4925059" y="422214"/>
            <a:ext cx="2911593" cy="4204077"/>
            <a:chOff x="5369318" y="0"/>
            <a:chExt cx="3775075" cy="514350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E872D314-BAC0-356A-7E95-797BB4DA07EA}"/>
                </a:ext>
              </a:extLst>
            </p:cNvPr>
            <p:cNvSpPr/>
            <p:nvPr/>
          </p:nvSpPr>
          <p:spPr>
            <a:xfrm>
              <a:off x="5369318" y="0"/>
              <a:ext cx="3775075" cy="5143500"/>
            </a:xfrm>
            <a:custGeom>
              <a:avLst/>
              <a:gdLst/>
              <a:ahLst/>
              <a:cxnLst/>
              <a:rect l="l" t="t" r="r" b="b"/>
              <a:pathLst>
                <a:path w="3775075" h="5143500">
                  <a:moveTo>
                    <a:pt x="3774605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774605" y="5143500"/>
                  </a:lnTo>
                  <a:lnTo>
                    <a:pt x="37746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7FA99AA-EBA5-432B-5A20-3C782918944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9318" y="1338855"/>
              <a:ext cx="3774605" cy="2830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7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400" b="1" spc="-65" dirty="0">
                <a:latin typeface="Noto Sans CJK HK"/>
                <a:cs typeface="Noto Sans CJK HK"/>
              </a:rPr>
              <a:t>Zero</a:t>
            </a:r>
            <a:r>
              <a:rPr lang="en-US" sz="2400" b="1" spc="-15" dirty="0">
                <a:latin typeface="Noto Sans CJK HK"/>
                <a:cs typeface="Noto Sans CJK HK"/>
              </a:rPr>
              <a:t> </a:t>
            </a:r>
            <a:r>
              <a:rPr lang="en-US" sz="2400" b="1" spc="-65" dirty="0">
                <a:latin typeface="Noto Sans CJK HK"/>
                <a:cs typeface="Noto Sans CJK HK"/>
              </a:rPr>
              <a:t>Shot</a:t>
            </a:r>
            <a:r>
              <a:rPr lang="en-US" sz="2400" b="1" spc="-15" dirty="0">
                <a:latin typeface="Noto Sans CJK HK"/>
                <a:cs typeface="Noto Sans CJK HK"/>
              </a:rPr>
              <a:t> </a:t>
            </a:r>
            <a:r>
              <a:rPr lang="en-US" sz="2400" b="1" spc="-114" dirty="0">
                <a:latin typeface="Noto Sans CJK HK"/>
                <a:cs typeface="Noto Sans CJK HK"/>
              </a:rPr>
              <a:t>vs</a:t>
            </a:r>
            <a:r>
              <a:rPr lang="en-US" sz="2400" b="1" spc="15" dirty="0">
                <a:latin typeface="Noto Sans CJK HK"/>
                <a:cs typeface="Noto Sans CJK HK"/>
              </a:rPr>
              <a:t> </a:t>
            </a:r>
            <a:r>
              <a:rPr lang="en-US" sz="2400" b="1" spc="-35" dirty="0">
                <a:latin typeface="Noto Sans CJK HK"/>
                <a:cs typeface="Noto Sans CJK HK"/>
              </a:rPr>
              <a:t>Few</a:t>
            </a:r>
            <a:r>
              <a:rPr lang="en-US" sz="2400" b="1" spc="-15" dirty="0">
                <a:latin typeface="Noto Sans CJK HK"/>
                <a:cs typeface="Noto Sans CJK HK"/>
              </a:rPr>
              <a:t> </a:t>
            </a:r>
            <a:r>
              <a:rPr lang="en-US" sz="2400" b="1" spc="-60" dirty="0">
                <a:latin typeface="Noto Sans CJK HK"/>
                <a:cs typeface="Noto Sans CJK HK"/>
              </a:rPr>
              <a:t>Shot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5D9EC27-1172-ECFD-3402-7D0879364CEF}"/>
              </a:ext>
            </a:extLst>
          </p:cNvPr>
          <p:cNvSpPr/>
          <p:nvPr/>
        </p:nvSpPr>
        <p:spPr>
          <a:xfrm>
            <a:off x="941550" y="1001991"/>
            <a:ext cx="7261225" cy="582930"/>
          </a:xfrm>
          <a:custGeom>
            <a:avLst/>
            <a:gdLst/>
            <a:ahLst/>
            <a:cxnLst/>
            <a:rect l="l" t="t" r="r" b="b"/>
            <a:pathLst>
              <a:path w="7261225" h="582930">
                <a:moveTo>
                  <a:pt x="7163843" y="0"/>
                </a:moveTo>
                <a:lnTo>
                  <a:pt x="97052" y="0"/>
                </a:lnTo>
                <a:lnTo>
                  <a:pt x="59275" y="7627"/>
                </a:lnTo>
                <a:lnTo>
                  <a:pt x="28425" y="28428"/>
                </a:lnTo>
                <a:lnTo>
                  <a:pt x="7626" y="59278"/>
                </a:lnTo>
                <a:lnTo>
                  <a:pt x="0" y="97053"/>
                </a:lnTo>
                <a:lnTo>
                  <a:pt x="0" y="485254"/>
                </a:lnTo>
                <a:lnTo>
                  <a:pt x="7626" y="523028"/>
                </a:lnTo>
                <a:lnTo>
                  <a:pt x="28425" y="553878"/>
                </a:lnTo>
                <a:lnTo>
                  <a:pt x="59275" y="574679"/>
                </a:lnTo>
                <a:lnTo>
                  <a:pt x="97052" y="582307"/>
                </a:lnTo>
                <a:lnTo>
                  <a:pt x="7163843" y="582307"/>
                </a:lnTo>
                <a:lnTo>
                  <a:pt x="7201623" y="574679"/>
                </a:lnTo>
                <a:lnTo>
                  <a:pt x="7232473" y="553878"/>
                </a:lnTo>
                <a:lnTo>
                  <a:pt x="7253271" y="523028"/>
                </a:lnTo>
                <a:lnTo>
                  <a:pt x="7260897" y="485254"/>
                </a:lnTo>
                <a:lnTo>
                  <a:pt x="7260897" y="97053"/>
                </a:lnTo>
                <a:lnTo>
                  <a:pt x="7244593" y="43209"/>
                </a:lnTo>
                <a:lnTo>
                  <a:pt x="7200988" y="7386"/>
                </a:lnTo>
                <a:lnTo>
                  <a:pt x="7163843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145E234-40FF-E326-9829-9937F53E0406}"/>
              </a:ext>
            </a:extLst>
          </p:cNvPr>
          <p:cNvSpPr txBox="1"/>
          <p:nvPr/>
        </p:nvSpPr>
        <p:spPr>
          <a:xfrm>
            <a:off x="1844596" y="1168550"/>
            <a:ext cx="577540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위 내용을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조금</a:t>
            </a:r>
            <a:r>
              <a:rPr sz="1400" b="1" spc="13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더 세분화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하면</a:t>
            </a:r>
            <a:r>
              <a:rPr sz="1400" b="1" spc="13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두가지</a:t>
            </a:r>
            <a:r>
              <a:rPr sz="1400" b="1" spc="15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프롬프트로</a:t>
            </a:r>
            <a:r>
              <a:rPr sz="1400" b="1" spc="19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나눌</a:t>
            </a:r>
            <a:r>
              <a:rPr sz="1400" b="1" spc="12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수 </a:t>
            </a:r>
            <a:r>
              <a:rPr sz="1400" b="1" spc="75" dirty="0">
                <a:latin typeface="Noto Sans CJK HK"/>
                <a:cs typeface="Noto Sans CJK HK"/>
              </a:rPr>
              <a:t>있습니다.</a:t>
            </a:r>
            <a:endParaRPr sz="1400" dirty="0">
              <a:latin typeface="Noto Sans CJK HK"/>
              <a:cs typeface="Noto Sans CJK HK"/>
            </a:endParaRPr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70FF963D-1408-7548-CACB-17C58B2C268D}"/>
              </a:ext>
            </a:extLst>
          </p:cNvPr>
          <p:cNvGrpSpPr/>
          <p:nvPr/>
        </p:nvGrpSpPr>
        <p:grpSpPr>
          <a:xfrm>
            <a:off x="380203" y="1693884"/>
            <a:ext cx="8083106" cy="3269244"/>
            <a:chOff x="380203" y="1693884"/>
            <a:chExt cx="8083106" cy="3269244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7A190144-303C-5716-2DCF-581D8F7B713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203" y="2797024"/>
              <a:ext cx="6424046" cy="2166104"/>
            </a:xfrm>
            <a:prstGeom prst="rect">
              <a:avLst/>
            </a:prstGeom>
          </p:spPr>
        </p:pic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BBDEB904-308A-73DD-A3B0-E0840460147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0248" y="1698647"/>
              <a:ext cx="3067977" cy="2456027"/>
            </a:xfrm>
            <a:prstGeom prst="rect">
              <a:avLst/>
            </a:prstGeom>
          </p:spPr>
        </p:pic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C17B2E23-7F03-8640-D32F-8F5A413915AA}"/>
                </a:ext>
              </a:extLst>
            </p:cNvPr>
            <p:cNvSpPr/>
            <p:nvPr/>
          </p:nvSpPr>
          <p:spPr>
            <a:xfrm>
              <a:off x="5385464" y="1693884"/>
              <a:ext cx="3077845" cy="2465705"/>
            </a:xfrm>
            <a:custGeom>
              <a:avLst/>
              <a:gdLst/>
              <a:ahLst/>
              <a:cxnLst/>
              <a:rect l="l" t="t" r="r" b="b"/>
              <a:pathLst>
                <a:path w="3077845" h="2465704">
                  <a:moveTo>
                    <a:pt x="0" y="0"/>
                  </a:moveTo>
                  <a:lnTo>
                    <a:pt x="3077493" y="0"/>
                  </a:lnTo>
                  <a:lnTo>
                    <a:pt x="3077493" y="2465545"/>
                  </a:lnTo>
                  <a:lnTo>
                    <a:pt x="0" y="246554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3A9F8576-F78F-8C3A-1C26-19234423765E}"/>
              </a:ext>
            </a:extLst>
          </p:cNvPr>
          <p:cNvSpPr txBox="1"/>
          <p:nvPr/>
        </p:nvSpPr>
        <p:spPr>
          <a:xfrm>
            <a:off x="1404243" y="2268232"/>
            <a:ext cx="109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Noto Sans CJK HK"/>
                <a:cs typeface="Noto Sans CJK HK"/>
              </a:rPr>
              <a:t>Zero</a:t>
            </a:r>
            <a:r>
              <a:rPr sz="1800" b="1" spc="-7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Noto Sans CJK HK"/>
                <a:cs typeface="Noto Sans CJK HK"/>
              </a:rPr>
              <a:t>Shot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944DD5EC-4B65-31C2-B68F-F6A70CB4EE1D}"/>
              </a:ext>
            </a:extLst>
          </p:cNvPr>
          <p:cNvSpPr txBox="1"/>
          <p:nvPr/>
        </p:nvSpPr>
        <p:spPr>
          <a:xfrm>
            <a:off x="3989659" y="2266276"/>
            <a:ext cx="1040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Noto Sans CJK HK"/>
                <a:cs typeface="Noto Sans CJK HK"/>
              </a:rPr>
              <a:t>Few</a:t>
            </a:r>
            <a:r>
              <a:rPr sz="1800" b="1" spc="-9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800" b="1" spc="-30" dirty="0">
                <a:solidFill>
                  <a:srgbClr val="FF0000"/>
                </a:solidFill>
                <a:latin typeface="Noto Sans CJK HK"/>
                <a:cs typeface="Noto Sans CJK HK"/>
              </a:rPr>
              <a:t>Shot</a:t>
            </a:r>
            <a:endParaRPr sz="1800">
              <a:latin typeface="Noto Sans CJK HK"/>
              <a:cs typeface="Noto Sans CJK HK"/>
            </a:endParaRPr>
          </a:p>
        </p:txBody>
      </p:sp>
    </p:spTree>
    <p:extLst>
      <p:ext uri="{BB962C8B-B14F-4D97-AF65-F5344CB8AC3E}">
        <p14:creationId xmlns:p14="http://schemas.microsoft.com/office/powerpoint/2010/main" val="126410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65" dirty="0">
                <a:latin typeface="Noto Sans CJK HK"/>
                <a:cs typeface="Noto Sans CJK HK"/>
              </a:rPr>
              <a:t>Chain-</a:t>
            </a:r>
            <a:r>
              <a:rPr lang="en-US" sz="2400" b="1" spc="-55" dirty="0">
                <a:latin typeface="Noto Sans CJK HK"/>
                <a:cs typeface="Noto Sans CJK HK"/>
              </a:rPr>
              <a:t>of-</a:t>
            </a:r>
            <a:r>
              <a:rPr lang="en-US" sz="2400" b="1" spc="-45" dirty="0">
                <a:latin typeface="Noto Sans CJK HK"/>
                <a:cs typeface="Noto Sans CJK HK"/>
              </a:rPr>
              <a:t>Thought</a:t>
            </a:r>
            <a:r>
              <a:rPr lang="en-US" sz="2400" b="1" spc="5" dirty="0">
                <a:latin typeface="Noto Sans CJK HK"/>
                <a:cs typeface="Noto Sans CJK HK"/>
              </a:rPr>
              <a:t> </a:t>
            </a:r>
            <a:r>
              <a:rPr lang="en-US" sz="2400" b="1" spc="-70" dirty="0">
                <a:latin typeface="Noto Sans CJK HK"/>
                <a:cs typeface="Noto Sans CJK HK"/>
              </a:rPr>
              <a:t>Prompting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5424B22-9CFB-B979-288C-CD99274B836F}"/>
              </a:ext>
            </a:extLst>
          </p:cNvPr>
          <p:cNvSpPr/>
          <p:nvPr/>
        </p:nvSpPr>
        <p:spPr>
          <a:xfrm>
            <a:off x="941550" y="1001991"/>
            <a:ext cx="7261225" cy="582930"/>
          </a:xfrm>
          <a:custGeom>
            <a:avLst/>
            <a:gdLst/>
            <a:ahLst/>
            <a:cxnLst/>
            <a:rect l="l" t="t" r="r" b="b"/>
            <a:pathLst>
              <a:path w="7261225" h="582930">
                <a:moveTo>
                  <a:pt x="7163843" y="0"/>
                </a:moveTo>
                <a:lnTo>
                  <a:pt x="97052" y="0"/>
                </a:lnTo>
                <a:lnTo>
                  <a:pt x="59275" y="7627"/>
                </a:lnTo>
                <a:lnTo>
                  <a:pt x="28425" y="28428"/>
                </a:lnTo>
                <a:lnTo>
                  <a:pt x="7626" y="59278"/>
                </a:lnTo>
                <a:lnTo>
                  <a:pt x="0" y="97053"/>
                </a:lnTo>
                <a:lnTo>
                  <a:pt x="0" y="485254"/>
                </a:lnTo>
                <a:lnTo>
                  <a:pt x="7626" y="523028"/>
                </a:lnTo>
                <a:lnTo>
                  <a:pt x="28425" y="553878"/>
                </a:lnTo>
                <a:lnTo>
                  <a:pt x="59275" y="574679"/>
                </a:lnTo>
                <a:lnTo>
                  <a:pt x="97052" y="582307"/>
                </a:lnTo>
                <a:lnTo>
                  <a:pt x="7163843" y="582307"/>
                </a:lnTo>
                <a:lnTo>
                  <a:pt x="7201623" y="574679"/>
                </a:lnTo>
                <a:lnTo>
                  <a:pt x="7232473" y="553878"/>
                </a:lnTo>
                <a:lnTo>
                  <a:pt x="7253271" y="523028"/>
                </a:lnTo>
                <a:lnTo>
                  <a:pt x="7260897" y="485254"/>
                </a:lnTo>
                <a:lnTo>
                  <a:pt x="7260897" y="97053"/>
                </a:lnTo>
                <a:lnTo>
                  <a:pt x="7244593" y="43209"/>
                </a:lnTo>
                <a:lnTo>
                  <a:pt x="7200988" y="7386"/>
                </a:lnTo>
                <a:lnTo>
                  <a:pt x="7163843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B62CEC4-EE13-025E-CFF5-089BEAA1EDBD}"/>
              </a:ext>
            </a:extLst>
          </p:cNvPr>
          <p:cNvSpPr txBox="1"/>
          <p:nvPr/>
        </p:nvSpPr>
        <p:spPr>
          <a:xfrm>
            <a:off x="2099626" y="1168550"/>
            <a:ext cx="529177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Noto Sans CJK HK"/>
                <a:cs typeface="Noto Sans CJK HK"/>
              </a:rPr>
              <a:t>답을</a:t>
            </a:r>
            <a:r>
              <a:rPr sz="1400" b="1" spc="114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유추하는</a:t>
            </a:r>
            <a:r>
              <a:rPr sz="1400" b="1" spc="17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과정을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설명해주면</a:t>
            </a:r>
            <a:r>
              <a:rPr sz="1400" b="1" spc="195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더 좋은</a:t>
            </a:r>
            <a:r>
              <a:rPr sz="1400" b="1" spc="130" dirty="0">
                <a:latin typeface="Noto Sans CJK HK"/>
                <a:cs typeface="Noto Sans CJK HK"/>
              </a:rPr>
              <a:t> </a:t>
            </a:r>
            <a:r>
              <a:rPr sz="1400" b="1" spc="100" dirty="0">
                <a:latin typeface="Noto Sans CJK HK"/>
                <a:cs typeface="Noto Sans CJK HK"/>
              </a:rPr>
              <a:t>답변을</a:t>
            </a:r>
            <a:r>
              <a:rPr sz="1400" b="1" spc="155" dirty="0">
                <a:latin typeface="Noto Sans CJK HK"/>
                <a:cs typeface="Noto Sans CJK HK"/>
              </a:rPr>
              <a:t> </a:t>
            </a:r>
            <a:r>
              <a:rPr sz="1400" b="1" spc="85" dirty="0">
                <a:latin typeface="Noto Sans CJK HK"/>
                <a:cs typeface="Noto Sans CJK HK"/>
              </a:rPr>
              <a:t>생성합니다.</a:t>
            </a:r>
            <a:endParaRPr sz="1400" dirty="0">
              <a:latin typeface="Noto Sans CJK HK"/>
              <a:cs typeface="Noto Sans CJK HK"/>
            </a:endParaRPr>
          </a:p>
        </p:txBody>
      </p:sp>
      <p:pic>
        <p:nvPicPr>
          <p:cNvPr id="15" name="object 5">
            <a:extLst>
              <a:ext uri="{FF2B5EF4-FFF2-40B4-BE49-F238E27FC236}">
                <a16:creationId xmlns:a16="http://schemas.microsoft.com/office/drawing/2014/main" id="{F8A02B06-ED6C-78B3-DED7-25DDEC8FB82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3365" y="1707654"/>
            <a:ext cx="6109759" cy="29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65" dirty="0">
                <a:latin typeface="Noto Sans CJK HK"/>
                <a:cs typeface="Noto Sans CJK HK"/>
              </a:rPr>
              <a:t>Zero</a:t>
            </a:r>
            <a:r>
              <a:rPr lang="en-US" sz="2400" b="1" spc="-5" dirty="0">
                <a:latin typeface="Noto Sans CJK HK"/>
                <a:cs typeface="Noto Sans CJK HK"/>
              </a:rPr>
              <a:t> </a:t>
            </a:r>
            <a:r>
              <a:rPr lang="en-US" sz="2400" b="1" spc="-65" dirty="0">
                <a:latin typeface="Noto Sans CJK HK"/>
                <a:cs typeface="Noto Sans CJK HK"/>
              </a:rPr>
              <a:t>Shot</a:t>
            </a:r>
            <a:r>
              <a:rPr lang="en-US" sz="2400" b="1" spc="-5" dirty="0">
                <a:latin typeface="Noto Sans CJK HK"/>
                <a:cs typeface="Noto Sans CJK HK"/>
              </a:rPr>
              <a:t> </a:t>
            </a:r>
            <a:r>
              <a:rPr lang="en-US" sz="2400" b="1" spc="-65" dirty="0">
                <a:latin typeface="Noto Sans CJK HK"/>
                <a:cs typeface="Noto Sans CJK HK"/>
              </a:rPr>
              <a:t>Chain-</a:t>
            </a:r>
            <a:r>
              <a:rPr lang="en-US" sz="2400" b="1" spc="-55" dirty="0">
                <a:latin typeface="Noto Sans CJK HK"/>
                <a:cs typeface="Noto Sans CJK HK"/>
              </a:rPr>
              <a:t>of-</a:t>
            </a:r>
            <a:r>
              <a:rPr lang="en-US" sz="2400" b="1" spc="-45" dirty="0">
                <a:latin typeface="Noto Sans CJK HK"/>
                <a:cs typeface="Noto Sans CJK HK"/>
              </a:rPr>
              <a:t>Thought</a:t>
            </a:r>
            <a:r>
              <a:rPr lang="en-US" sz="2400" b="1" spc="-5" dirty="0">
                <a:latin typeface="Noto Sans CJK HK"/>
                <a:cs typeface="Noto Sans CJK HK"/>
              </a:rPr>
              <a:t> </a:t>
            </a:r>
            <a:r>
              <a:rPr lang="en-US" sz="2400" b="1" spc="-65" dirty="0">
                <a:latin typeface="Noto Sans CJK HK"/>
                <a:cs typeface="Noto Sans CJK HK"/>
              </a:rPr>
              <a:t>Prompting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5424B22-9CFB-B979-288C-CD99274B836F}"/>
              </a:ext>
            </a:extLst>
          </p:cNvPr>
          <p:cNvSpPr/>
          <p:nvPr/>
        </p:nvSpPr>
        <p:spPr>
          <a:xfrm>
            <a:off x="941550" y="1001991"/>
            <a:ext cx="7261225" cy="582930"/>
          </a:xfrm>
          <a:custGeom>
            <a:avLst/>
            <a:gdLst/>
            <a:ahLst/>
            <a:cxnLst/>
            <a:rect l="l" t="t" r="r" b="b"/>
            <a:pathLst>
              <a:path w="7261225" h="582930">
                <a:moveTo>
                  <a:pt x="7163843" y="0"/>
                </a:moveTo>
                <a:lnTo>
                  <a:pt x="97052" y="0"/>
                </a:lnTo>
                <a:lnTo>
                  <a:pt x="59275" y="7627"/>
                </a:lnTo>
                <a:lnTo>
                  <a:pt x="28425" y="28428"/>
                </a:lnTo>
                <a:lnTo>
                  <a:pt x="7626" y="59278"/>
                </a:lnTo>
                <a:lnTo>
                  <a:pt x="0" y="97053"/>
                </a:lnTo>
                <a:lnTo>
                  <a:pt x="0" y="485254"/>
                </a:lnTo>
                <a:lnTo>
                  <a:pt x="7626" y="523028"/>
                </a:lnTo>
                <a:lnTo>
                  <a:pt x="28425" y="553878"/>
                </a:lnTo>
                <a:lnTo>
                  <a:pt x="59275" y="574679"/>
                </a:lnTo>
                <a:lnTo>
                  <a:pt x="97052" y="582307"/>
                </a:lnTo>
                <a:lnTo>
                  <a:pt x="7163843" y="582307"/>
                </a:lnTo>
                <a:lnTo>
                  <a:pt x="7201623" y="574679"/>
                </a:lnTo>
                <a:lnTo>
                  <a:pt x="7232473" y="553878"/>
                </a:lnTo>
                <a:lnTo>
                  <a:pt x="7253271" y="523028"/>
                </a:lnTo>
                <a:lnTo>
                  <a:pt x="7260897" y="485254"/>
                </a:lnTo>
                <a:lnTo>
                  <a:pt x="7260897" y="97053"/>
                </a:lnTo>
                <a:lnTo>
                  <a:pt x="7244593" y="43209"/>
                </a:lnTo>
                <a:lnTo>
                  <a:pt x="7200988" y="7386"/>
                </a:lnTo>
                <a:lnTo>
                  <a:pt x="7163843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1BAEC92-C93C-1A67-2DCB-39FA00E56BA5}"/>
              </a:ext>
            </a:extLst>
          </p:cNvPr>
          <p:cNvSpPr txBox="1">
            <a:spLocks/>
          </p:cNvSpPr>
          <p:nvPr/>
        </p:nvSpPr>
        <p:spPr>
          <a:xfrm>
            <a:off x="1115616" y="1169789"/>
            <a:ext cx="6897221" cy="236283"/>
          </a:xfrm>
          <a:prstGeom prst="rect">
            <a:avLst/>
          </a:prstGeom>
        </p:spPr>
        <p:txBody>
          <a:bodyPr vert="horz" wrap="square" lIns="0" tIns="2286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79725" marR="5080" indent="-2867660">
              <a:lnSpc>
                <a:spcPts val="1650"/>
              </a:lnSpc>
              <a:spcBef>
                <a:spcPts val="180"/>
              </a:spcBef>
            </a:pPr>
            <a:r>
              <a:rPr lang="ko-KR" altLang="en-US"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예제가</a:t>
            </a:r>
            <a:r>
              <a:rPr lang="ko-KR" altLang="en-US" sz="1400" b="1" spc="135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많지</a:t>
            </a:r>
            <a:r>
              <a:rPr lang="ko-KR" altLang="en-US" sz="1400" b="1" spc="114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않은</a:t>
            </a:r>
            <a:r>
              <a:rPr lang="ko-KR" altLang="en-US" sz="1400" b="1" spc="114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경우에는</a:t>
            </a:r>
            <a:r>
              <a:rPr lang="ko-KR" altLang="en-US" sz="1400" b="1" spc="15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1400" b="1" spc="-95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‘차근차근</a:t>
            </a:r>
            <a:r>
              <a:rPr lang="ko-KR" altLang="en-US" sz="1400" b="1" spc="155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1400" b="1" spc="85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생각해보자</a:t>
            </a:r>
            <a:r>
              <a:rPr lang="en-US" altLang="ko-KR" sz="1400" b="1" spc="85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'</a:t>
            </a:r>
            <a:r>
              <a:rPr lang="ko-KR" altLang="en-US" sz="1400" b="1" spc="65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프롬프트를</a:t>
            </a:r>
            <a:r>
              <a:rPr lang="ko-KR" altLang="en-US" sz="1400" b="1" spc="18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이용해서</a:t>
            </a:r>
            <a:r>
              <a:rPr lang="ko-KR" altLang="en-US" sz="1400" b="1" spc="15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1400" b="1" spc="1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적용할</a:t>
            </a:r>
            <a:r>
              <a:rPr lang="ko-KR" altLang="en-US" sz="1400" b="1" spc="14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1400" b="1" spc="5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수 </a:t>
            </a:r>
            <a:r>
              <a:rPr lang="ko-KR" altLang="en-US" sz="1400" b="1" spc="75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있습니다</a:t>
            </a:r>
            <a:r>
              <a:rPr lang="en-US" altLang="ko-KR" sz="1400" b="1" spc="75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.</a:t>
            </a:r>
            <a:endParaRPr lang="ko-KR" altLang="en-US" sz="1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F0F4E17D-9063-41AA-FB3C-0354C73D62D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1680" y="1584920"/>
            <a:ext cx="5825544" cy="31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7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Basic</a:t>
            </a:r>
            <a:r>
              <a:rPr lang="en-US" sz="2400" b="1" spc="35" dirty="0">
                <a:latin typeface="Noto Sans CJK HK"/>
                <a:cs typeface="Noto Sans CJK HK"/>
              </a:rPr>
              <a:t> </a:t>
            </a:r>
            <a:r>
              <a:rPr lang="en-US" sz="2400" b="1" dirty="0">
                <a:latin typeface="Noto Sans CJK HK"/>
                <a:cs typeface="Noto Sans CJK HK"/>
              </a:rPr>
              <a:t>-</a:t>
            </a:r>
            <a:r>
              <a:rPr lang="en-US" sz="2400" b="1" spc="35" dirty="0">
                <a:latin typeface="Noto Sans CJK HK"/>
                <a:cs typeface="Noto Sans CJK HK"/>
              </a:rPr>
              <a:t> </a:t>
            </a:r>
            <a:r>
              <a:rPr lang="en-US" sz="2400" b="1" spc="-140" dirty="0">
                <a:latin typeface="Noto Sans CJK HK"/>
                <a:cs typeface="Noto Sans CJK HK"/>
              </a:rPr>
              <a:t>Text</a:t>
            </a:r>
            <a:r>
              <a:rPr lang="en-US" sz="2400" b="1" spc="40" dirty="0">
                <a:latin typeface="Noto Sans CJK HK"/>
                <a:cs typeface="Noto Sans CJK HK"/>
              </a:rPr>
              <a:t> </a:t>
            </a:r>
            <a:r>
              <a:rPr lang="en-US" sz="2400" b="1" spc="-20" dirty="0">
                <a:latin typeface="Noto Sans CJK HK"/>
                <a:cs typeface="Noto Sans CJK HK"/>
              </a:rPr>
              <a:t>Summarization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5424B22-9CFB-B979-288C-CD99274B836F}"/>
              </a:ext>
            </a:extLst>
          </p:cNvPr>
          <p:cNvSpPr/>
          <p:nvPr/>
        </p:nvSpPr>
        <p:spPr>
          <a:xfrm>
            <a:off x="941550" y="1001991"/>
            <a:ext cx="7261225" cy="582930"/>
          </a:xfrm>
          <a:custGeom>
            <a:avLst/>
            <a:gdLst/>
            <a:ahLst/>
            <a:cxnLst/>
            <a:rect l="l" t="t" r="r" b="b"/>
            <a:pathLst>
              <a:path w="7261225" h="582930">
                <a:moveTo>
                  <a:pt x="7163843" y="0"/>
                </a:moveTo>
                <a:lnTo>
                  <a:pt x="97052" y="0"/>
                </a:lnTo>
                <a:lnTo>
                  <a:pt x="59275" y="7627"/>
                </a:lnTo>
                <a:lnTo>
                  <a:pt x="28425" y="28428"/>
                </a:lnTo>
                <a:lnTo>
                  <a:pt x="7626" y="59278"/>
                </a:lnTo>
                <a:lnTo>
                  <a:pt x="0" y="97053"/>
                </a:lnTo>
                <a:lnTo>
                  <a:pt x="0" y="485254"/>
                </a:lnTo>
                <a:lnTo>
                  <a:pt x="7626" y="523028"/>
                </a:lnTo>
                <a:lnTo>
                  <a:pt x="28425" y="553878"/>
                </a:lnTo>
                <a:lnTo>
                  <a:pt x="59275" y="574679"/>
                </a:lnTo>
                <a:lnTo>
                  <a:pt x="97052" y="582307"/>
                </a:lnTo>
                <a:lnTo>
                  <a:pt x="7163843" y="582307"/>
                </a:lnTo>
                <a:lnTo>
                  <a:pt x="7201623" y="574679"/>
                </a:lnTo>
                <a:lnTo>
                  <a:pt x="7232473" y="553878"/>
                </a:lnTo>
                <a:lnTo>
                  <a:pt x="7253271" y="523028"/>
                </a:lnTo>
                <a:lnTo>
                  <a:pt x="7260897" y="485254"/>
                </a:lnTo>
                <a:lnTo>
                  <a:pt x="7260897" y="97053"/>
                </a:lnTo>
                <a:lnTo>
                  <a:pt x="7244593" y="43209"/>
                </a:lnTo>
                <a:lnTo>
                  <a:pt x="7200988" y="7386"/>
                </a:lnTo>
                <a:lnTo>
                  <a:pt x="7163843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1BAEC92-C93C-1A67-2DCB-39FA00E56BA5}"/>
              </a:ext>
            </a:extLst>
          </p:cNvPr>
          <p:cNvSpPr txBox="1">
            <a:spLocks/>
          </p:cNvSpPr>
          <p:nvPr/>
        </p:nvSpPr>
        <p:spPr>
          <a:xfrm>
            <a:off x="1115616" y="1169789"/>
            <a:ext cx="6897221" cy="236283"/>
          </a:xfrm>
          <a:prstGeom prst="rect">
            <a:avLst/>
          </a:prstGeom>
        </p:spPr>
        <p:txBody>
          <a:bodyPr vert="horz" wrap="square" lIns="0" tIns="2286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52220" algn="l">
              <a:lnSpc>
                <a:spcPct val="100000"/>
              </a:lnSpc>
              <a:spcBef>
                <a:spcPts val="2440"/>
              </a:spcBef>
            </a:pP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주어진</a:t>
            </a:r>
            <a:r>
              <a:rPr lang="ko-KR" altLang="en-US" sz="1400" spc="9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긴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문장을</a:t>
            </a:r>
            <a:r>
              <a:rPr lang="ko-KR" altLang="en-US" sz="1400" spc="9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한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6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문장</a:t>
            </a:r>
            <a:r>
              <a:rPr lang="en-US" altLang="ko-KR" sz="1400" spc="6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,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혹은</a:t>
            </a:r>
            <a:r>
              <a:rPr lang="ko-KR" altLang="en-US" sz="1400" spc="9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간단히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요약할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수</a:t>
            </a:r>
            <a:r>
              <a:rPr lang="ko-KR" altLang="en-US" sz="1400" spc="9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9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있습니다</a:t>
            </a:r>
            <a:r>
              <a:rPr lang="en-US" altLang="ko-KR" sz="1400" spc="9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.</a:t>
            </a:r>
            <a:endParaRPr lang="ko-KR" altLang="en-US" sz="1400" dirty="0">
              <a:latin typeface="NanumSquare_ac" panose="020B0600000101010101" pitchFamily="34" charset="-127"/>
              <a:ea typeface="NanumSquare_ac" panose="020B0600000101010101" pitchFamily="34" charset="-127"/>
              <a:cs typeface="Noto Sans CJK HK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ACA2193D-F1F5-A0AC-47EF-CE137C824BC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1550" y="1573870"/>
            <a:ext cx="3264895" cy="3408499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22F166D4-FC7F-D1A1-6DED-347394A153EE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93250" y="1602714"/>
            <a:ext cx="2781295" cy="30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3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Basic</a:t>
            </a:r>
            <a:r>
              <a:rPr lang="en-US" sz="2400" b="1" spc="35" dirty="0">
                <a:latin typeface="Noto Sans CJK HK"/>
                <a:cs typeface="Noto Sans CJK HK"/>
              </a:rPr>
              <a:t> </a:t>
            </a:r>
            <a:r>
              <a:rPr lang="en-US" sz="2400" b="1" dirty="0">
                <a:latin typeface="Noto Sans CJK HK"/>
                <a:cs typeface="Noto Sans CJK HK"/>
              </a:rPr>
              <a:t>–</a:t>
            </a:r>
            <a:r>
              <a:rPr lang="en-US" sz="2400" b="1" spc="35" dirty="0">
                <a:latin typeface="Noto Sans CJK HK"/>
                <a:cs typeface="Noto Sans CJK HK"/>
              </a:rPr>
              <a:t> </a:t>
            </a:r>
            <a:r>
              <a:rPr lang="en-US" sz="2400" b="1" spc="-140" dirty="0">
                <a:latin typeface="Noto Sans CJK HK"/>
                <a:cs typeface="Noto Sans CJK HK"/>
              </a:rPr>
              <a:t>Information Extraction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5424B22-9CFB-B979-288C-CD99274B836F}"/>
              </a:ext>
            </a:extLst>
          </p:cNvPr>
          <p:cNvSpPr/>
          <p:nvPr/>
        </p:nvSpPr>
        <p:spPr>
          <a:xfrm>
            <a:off x="941550" y="1001991"/>
            <a:ext cx="7261225" cy="582930"/>
          </a:xfrm>
          <a:custGeom>
            <a:avLst/>
            <a:gdLst/>
            <a:ahLst/>
            <a:cxnLst/>
            <a:rect l="l" t="t" r="r" b="b"/>
            <a:pathLst>
              <a:path w="7261225" h="582930">
                <a:moveTo>
                  <a:pt x="7163843" y="0"/>
                </a:moveTo>
                <a:lnTo>
                  <a:pt x="97052" y="0"/>
                </a:lnTo>
                <a:lnTo>
                  <a:pt x="59275" y="7627"/>
                </a:lnTo>
                <a:lnTo>
                  <a:pt x="28425" y="28428"/>
                </a:lnTo>
                <a:lnTo>
                  <a:pt x="7626" y="59278"/>
                </a:lnTo>
                <a:lnTo>
                  <a:pt x="0" y="97053"/>
                </a:lnTo>
                <a:lnTo>
                  <a:pt x="0" y="485254"/>
                </a:lnTo>
                <a:lnTo>
                  <a:pt x="7626" y="523028"/>
                </a:lnTo>
                <a:lnTo>
                  <a:pt x="28425" y="553878"/>
                </a:lnTo>
                <a:lnTo>
                  <a:pt x="59275" y="574679"/>
                </a:lnTo>
                <a:lnTo>
                  <a:pt x="97052" y="582307"/>
                </a:lnTo>
                <a:lnTo>
                  <a:pt x="7163843" y="582307"/>
                </a:lnTo>
                <a:lnTo>
                  <a:pt x="7201623" y="574679"/>
                </a:lnTo>
                <a:lnTo>
                  <a:pt x="7232473" y="553878"/>
                </a:lnTo>
                <a:lnTo>
                  <a:pt x="7253271" y="523028"/>
                </a:lnTo>
                <a:lnTo>
                  <a:pt x="7260897" y="485254"/>
                </a:lnTo>
                <a:lnTo>
                  <a:pt x="7260897" y="97053"/>
                </a:lnTo>
                <a:lnTo>
                  <a:pt x="7244593" y="43209"/>
                </a:lnTo>
                <a:lnTo>
                  <a:pt x="7200988" y="7386"/>
                </a:lnTo>
                <a:lnTo>
                  <a:pt x="7163843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1BAEC92-C93C-1A67-2DCB-39FA00E56BA5}"/>
              </a:ext>
            </a:extLst>
          </p:cNvPr>
          <p:cNvSpPr txBox="1">
            <a:spLocks/>
          </p:cNvSpPr>
          <p:nvPr/>
        </p:nvSpPr>
        <p:spPr>
          <a:xfrm>
            <a:off x="1115616" y="1168667"/>
            <a:ext cx="6897221" cy="238527"/>
          </a:xfrm>
          <a:prstGeom prst="rect">
            <a:avLst/>
          </a:prstGeom>
        </p:spPr>
        <p:txBody>
          <a:bodyPr vert="horz" wrap="square" lIns="0" tIns="2286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52220" algn="l">
              <a:spcBef>
                <a:spcPts val="2440"/>
              </a:spcBef>
            </a:pPr>
            <a:r>
              <a:rPr lang="en-US" altLang="ko-KR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     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주어진</a:t>
            </a:r>
            <a:r>
              <a:rPr lang="ko-KR" altLang="en-US" sz="1400" spc="9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문장에서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특정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정보를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추출할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수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lang="ko-KR" altLang="en-US" sz="1400" spc="9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있습니다</a:t>
            </a:r>
            <a:r>
              <a:rPr lang="en-US" altLang="ko-KR" sz="1400" spc="90" dirty="0">
                <a:uFill>
                  <a:solidFill>
                    <a:srgbClr val="000000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.</a:t>
            </a:r>
            <a:endParaRPr lang="ko-KR" altLang="en-US" sz="1400" dirty="0">
              <a:latin typeface="NanumSquare_ac" panose="020B0600000101010101" pitchFamily="34" charset="-127"/>
              <a:ea typeface="NanumSquare_ac" panose="020B0600000101010101" pitchFamily="34" charset="-127"/>
              <a:cs typeface="Noto Sans CJK HK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2714C7CB-6ED6-336F-6C22-7AF30BA17A4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2016" y="1616416"/>
            <a:ext cx="6244230" cy="31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Generated Knowledge Prompting (Q &amp; A)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5424B22-9CFB-B979-288C-CD99274B836F}"/>
              </a:ext>
            </a:extLst>
          </p:cNvPr>
          <p:cNvSpPr/>
          <p:nvPr/>
        </p:nvSpPr>
        <p:spPr>
          <a:xfrm>
            <a:off x="941550" y="1001991"/>
            <a:ext cx="7261225" cy="582930"/>
          </a:xfrm>
          <a:custGeom>
            <a:avLst/>
            <a:gdLst/>
            <a:ahLst/>
            <a:cxnLst/>
            <a:rect l="l" t="t" r="r" b="b"/>
            <a:pathLst>
              <a:path w="7261225" h="582930">
                <a:moveTo>
                  <a:pt x="7163843" y="0"/>
                </a:moveTo>
                <a:lnTo>
                  <a:pt x="97052" y="0"/>
                </a:lnTo>
                <a:lnTo>
                  <a:pt x="59275" y="7627"/>
                </a:lnTo>
                <a:lnTo>
                  <a:pt x="28425" y="28428"/>
                </a:lnTo>
                <a:lnTo>
                  <a:pt x="7626" y="59278"/>
                </a:lnTo>
                <a:lnTo>
                  <a:pt x="0" y="97053"/>
                </a:lnTo>
                <a:lnTo>
                  <a:pt x="0" y="485254"/>
                </a:lnTo>
                <a:lnTo>
                  <a:pt x="7626" y="523028"/>
                </a:lnTo>
                <a:lnTo>
                  <a:pt x="28425" y="553878"/>
                </a:lnTo>
                <a:lnTo>
                  <a:pt x="59275" y="574679"/>
                </a:lnTo>
                <a:lnTo>
                  <a:pt x="97052" y="582307"/>
                </a:lnTo>
                <a:lnTo>
                  <a:pt x="7163843" y="582307"/>
                </a:lnTo>
                <a:lnTo>
                  <a:pt x="7201623" y="574679"/>
                </a:lnTo>
                <a:lnTo>
                  <a:pt x="7232473" y="553878"/>
                </a:lnTo>
                <a:lnTo>
                  <a:pt x="7253271" y="523028"/>
                </a:lnTo>
                <a:lnTo>
                  <a:pt x="7260897" y="485254"/>
                </a:lnTo>
                <a:lnTo>
                  <a:pt x="7260897" y="97053"/>
                </a:lnTo>
                <a:lnTo>
                  <a:pt x="7244593" y="43209"/>
                </a:lnTo>
                <a:lnTo>
                  <a:pt x="7200988" y="7386"/>
                </a:lnTo>
                <a:lnTo>
                  <a:pt x="7163843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1BAEC92-C93C-1A67-2DCB-39FA00E56BA5}"/>
              </a:ext>
            </a:extLst>
          </p:cNvPr>
          <p:cNvSpPr txBox="1">
            <a:spLocks/>
          </p:cNvSpPr>
          <p:nvPr/>
        </p:nvSpPr>
        <p:spPr>
          <a:xfrm>
            <a:off x="941225" y="1174192"/>
            <a:ext cx="6580630" cy="238527"/>
          </a:xfrm>
          <a:prstGeom prst="rect">
            <a:avLst/>
          </a:prstGeom>
        </p:spPr>
        <p:txBody>
          <a:bodyPr vert="horz" wrap="square" lIns="0" tIns="2286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52220" algn="l">
              <a:spcBef>
                <a:spcPts val="2440"/>
              </a:spcBef>
            </a:pPr>
            <a:r>
              <a:rPr lang="en-US" sz="1400" spc="6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LLMs</a:t>
            </a:r>
            <a:r>
              <a:rPr lang="ko-KR" altLang="en-US" sz="1400" spc="6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의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정보들을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추출하기</a:t>
            </a:r>
            <a:r>
              <a:rPr lang="ko-KR" altLang="en-US" sz="1400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위해서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구체적인</a:t>
            </a:r>
            <a:r>
              <a:rPr lang="ko-KR" altLang="en-US" sz="1400" spc="10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spc="145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질문을</a:t>
            </a:r>
            <a:r>
              <a:rPr lang="ko-KR" altLang="en-US" sz="1400" spc="10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 </a:t>
            </a:r>
            <a:r>
              <a:rPr lang="ko-KR" altLang="en-US" sz="1400" spc="90" dirty="0">
                <a:uFill>
                  <a:solidFill>
                    <a:srgbClr val="000000"/>
                  </a:solidFill>
                </a:uFill>
                <a:latin typeface="Noto Sans CJK HK"/>
                <a:cs typeface="Noto Sans CJK HK"/>
              </a:rPr>
              <a:t>던집니다</a:t>
            </a:r>
            <a:endParaRPr lang="ko-KR" altLang="en-US" sz="1400" dirty="0">
              <a:latin typeface="Noto Sans CJK HK"/>
              <a:cs typeface="Noto Sans CJK HK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86E947ED-16CA-E8CA-F91F-B1257ADB0C6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5726" y="1630066"/>
            <a:ext cx="6527447" cy="29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Generated Knowledge Prompting (Q &amp; A)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Hallucination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5424B22-9CFB-B979-288C-CD99274B836F}"/>
              </a:ext>
            </a:extLst>
          </p:cNvPr>
          <p:cNvSpPr/>
          <p:nvPr/>
        </p:nvSpPr>
        <p:spPr>
          <a:xfrm>
            <a:off x="941550" y="1001991"/>
            <a:ext cx="7261225" cy="582930"/>
          </a:xfrm>
          <a:custGeom>
            <a:avLst/>
            <a:gdLst/>
            <a:ahLst/>
            <a:cxnLst/>
            <a:rect l="l" t="t" r="r" b="b"/>
            <a:pathLst>
              <a:path w="7261225" h="582930">
                <a:moveTo>
                  <a:pt x="7163843" y="0"/>
                </a:moveTo>
                <a:lnTo>
                  <a:pt x="97052" y="0"/>
                </a:lnTo>
                <a:lnTo>
                  <a:pt x="59275" y="7627"/>
                </a:lnTo>
                <a:lnTo>
                  <a:pt x="28425" y="28428"/>
                </a:lnTo>
                <a:lnTo>
                  <a:pt x="7626" y="59278"/>
                </a:lnTo>
                <a:lnTo>
                  <a:pt x="0" y="97053"/>
                </a:lnTo>
                <a:lnTo>
                  <a:pt x="0" y="485254"/>
                </a:lnTo>
                <a:lnTo>
                  <a:pt x="7626" y="523028"/>
                </a:lnTo>
                <a:lnTo>
                  <a:pt x="28425" y="553878"/>
                </a:lnTo>
                <a:lnTo>
                  <a:pt x="59275" y="574679"/>
                </a:lnTo>
                <a:lnTo>
                  <a:pt x="97052" y="582307"/>
                </a:lnTo>
                <a:lnTo>
                  <a:pt x="7163843" y="582307"/>
                </a:lnTo>
                <a:lnTo>
                  <a:pt x="7201623" y="574679"/>
                </a:lnTo>
                <a:lnTo>
                  <a:pt x="7232473" y="553878"/>
                </a:lnTo>
                <a:lnTo>
                  <a:pt x="7253271" y="523028"/>
                </a:lnTo>
                <a:lnTo>
                  <a:pt x="7260897" y="485254"/>
                </a:lnTo>
                <a:lnTo>
                  <a:pt x="7260897" y="97053"/>
                </a:lnTo>
                <a:lnTo>
                  <a:pt x="7244593" y="43209"/>
                </a:lnTo>
                <a:lnTo>
                  <a:pt x="7200988" y="7386"/>
                </a:lnTo>
                <a:lnTo>
                  <a:pt x="7163843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1BAEC92-C93C-1A67-2DCB-39FA00E56BA5}"/>
              </a:ext>
            </a:extLst>
          </p:cNvPr>
          <p:cNvSpPr txBox="1">
            <a:spLocks/>
          </p:cNvSpPr>
          <p:nvPr/>
        </p:nvSpPr>
        <p:spPr>
          <a:xfrm>
            <a:off x="1375746" y="1204479"/>
            <a:ext cx="6580630" cy="238527"/>
          </a:xfrm>
          <a:prstGeom prst="rect">
            <a:avLst/>
          </a:prstGeom>
        </p:spPr>
        <p:txBody>
          <a:bodyPr vert="horz" wrap="square" lIns="0" tIns="2286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latin typeface="Noto Sans CJK HK"/>
                <a:cs typeface="Noto Sans CJK HK"/>
              </a:rPr>
              <a:t>GPT</a:t>
            </a:r>
            <a:r>
              <a:rPr lang="ko-KR" altLang="en-US" sz="1400" b="1" dirty="0">
                <a:latin typeface="Noto Sans CJK HK"/>
                <a:cs typeface="Noto Sans CJK HK"/>
              </a:rPr>
              <a:t>가</a:t>
            </a:r>
            <a:r>
              <a:rPr lang="ko-KR" altLang="en-US" sz="1400" b="1" spc="110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참고할</a:t>
            </a:r>
            <a:r>
              <a:rPr lang="ko-KR" altLang="en-US" sz="1400" b="1" spc="170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수</a:t>
            </a:r>
            <a:r>
              <a:rPr lang="ko-KR" altLang="en-US" sz="1400" b="1" spc="114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있는</a:t>
            </a:r>
            <a:r>
              <a:rPr lang="ko-KR" altLang="en-US" sz="1400" b="1" spc="140" dirty="0">
                <a:latin typeface="Noto Sans CJK HK"/>
                <a:cs typeface="Noto Sans CJK HK"/>
              </a:rPr>
              <a:t> </a:t>
            </a:r>
            <a:r>
              <a:rPr lang="ko-KR" altLang="en-US" sz="1400" b="1" spc="-229" dirty="0">
                <a:latin typeface="Noto Sans CJK HK"/>
                <a:cs typeface="Noto Sans CJK HK"/>
              </a:rPr>
              <a:t>‘지식</a:t>
            </a:r>
            <a:r>
              <a:rPr lang="en-US" altLang="ko-KR" sz="1400" b="1" spc="-229" dirty="0">
                <a:latin typeface="Noto Sans CJK HK"/>
                <a:cs typeface="Noto Sans CJK HK"/>
              </a:rPr>
              <a:t> '</a:t>
            </a:r>
            <a:r>
              <a:rPr lang="ko-KR" altLang="en-US" sz="1400" b="1" spc="90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을</a:t>
            </a:r>
            <a:r>
              <a:rPr lang="ko-KR" altLang="en-US" sz="1400" b="1" spc="110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추가해서</a:t>
            </a:r>
            <a:r>
              <a:rPr lang="ko-KR" altLang="en-US" sz="1400" b="1" spc="185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그</a:t>
            </a:r>
            <a:r>
              <a:rPr lang="ko-KR" altLang="en-US" sz="1400" b="1" spc="114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안에서</a:t>
            </a:r>
            <a:r>
              <a:rPr lang="ko-KR" altLang="en-US" sz="1400" b="1" spc="165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답을</a:t>
            </a:r>
            <a:r>
              <a:rPr lang="ko-KR" altLang="en-US" sz="1400" b="1" spc="145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찾도록</a:t>
            </a:r>
            <a:r>
              <a:rPr lang="ko-KR" altLang="en-US" sz="1400" b="1" spc="165" dirty="0">
                <a:latin typeface="Noto Sans CJK HK"/>
                <a:cs typeface="Noto Sans CJK HK"/>
              </a:rPr>
              <a:t> </a:t>
            </a:r>
            <a:r>
              <a:rPr lang="ko-KR" altLang="en-US" sz="1400" b="1" spc="100" dirty="0">
                <a:latin typeface="Noto Sans CJK HK"/>
                <a:cs typeface="Noto Sans CJK HK"/>
              </a:rPr>
              <a:t>하는</a:t>
            </a:r>
            <a:r>
              <a:rPr lang="ko-KR" altLang="en-US" sz="1400" b="1" spc="140" dirty="0">
                <a:latin typeface="Noto Sans CJK HK"/>
                <a:cs typeface="Noto Sans CJK HK"/>
              </a:rPr>
              <a:t> </a:t>
            </a:r>
            <a:r>
              <a:rPr lang="ko-KR" altLang="en-US" sz="1400" b="1" spc="75" dirty="0">
                <a:latin typeface="Noto Sans CJK HK"/>
                <a:cs typeface="Noto Sans CJK HK"/>
              </a:rPr>
              <a:t>방법</a:t>
            </a:r>
            <a:endParaRPr lang="ko-KR" altLang="en-US" sz="1400" dirty="0">
              <a:latin typeface="Noto Sans CJK HK"/>
              <a:cs typeface="Noto Sans CJK HK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91BDC7BD-5705-54AA-2E53-14941A43FA2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7833" y="1675401"/>
            <a:ext cx="4848333" cy="303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4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5936" y="2471515"/>
            <a:ext cx="18722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GPT Builder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05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39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Copilot Prompt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GPT Builder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0E4E423-BF9B-45C0-3E5C-1E371BD76EDB}"/>
              </a:ext>
            </a:extLst>
          </p:cNvPr>
          <p:cNvSpPr txBox="1"/>
          <p:nvPr/>
        </p:nvSpPr>
        <p:spPr>
          <a:xfrm>
            <a:off x="805534" y="1890153"/>
            <a:ext cx="2490470" cy="1363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2180"/>
              </a:spcBef>
            </a:pPr>
            <a:r>
              <a:rPr sz="1300" dirty="0" err="1">
                <a:latin typeface="BM DoHyeon OTF"/>
                <a:cs typeface="BM DoHyeon OTF"/>
              </a:rPr>
              <a:t>Github</a:t>
            </a:r>
            <a:r>
              <a:rPr sz="1300" spc="-100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copilot,</a:t>
            </a:r>
            <a:endParaRPr sz="1300" dirty="0">
              <a:latin typeface="BM DoHyeon OTF"/>
              <a:cs typeface="BM DoHyeon OTF"/>
            </a:endParaRPr>
          </a:p>
          <a:p>
            <a:pPr marL="469265" marR="5080">
              <a:lnSpc>
                <a:spcPct val="200000"/>
              </a:lnSpc>
            </a:pPr>
            <a:r>
              <a:rPr sz="1300" spc="-45" dirty="0">
                <a:latin typeface="BM DoHyeon OTF"/>
                <a:cs typeface="BM DoHyeon OTF"/>
              </a:rPr>
              <a:t>GPT를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기반으로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코드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생성을 </a:t>
            </a:r>
            <a:r>
              <a:rPr sz="1300" spc="-40" dirty="0">
                <a:latin typeface="BM DoHyeon OTF"/>
                <a:cs typeface="BM DoHyeon OTF"/>
              </a:rPr>
              <a:t>해주는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유틸리티의 </a:t>
            </a:r>
            <a:r>
              <a:rPr sz="1300" spc="-35" dirty="0">
                <a:latin typeface="BM DoHyeon OTF"/>
                <a:cs typeface="BM DoHyeon OTF"/>
              </a:rPr>
              <a:t>프롬프트가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유출되었습니다.</a:t>
            </a:r>
            <a:endParaRPr sz="1300" dirty="0">
              <a:latin typeface="BM DoHyeon OTF"/>
              <a:cs typeface="BM DoHyeon OTF"/>
            </a:endParaRP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8A5CCDF0-73C3-54FE-ECFA-6666886ABBC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0983" y="567136"/>
            <a:ext cx="4572000" cy="40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3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ChatGPT Builder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GPT Builder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0217088-FCD1-3256-25DA-9B295D68CD70}"/>
              </a:ext>
            </a:extLst>
          </p:cNvPr>
          <p:cNvGrpSpPr/>
          <p:nvPr/>
        </p:nvGrpSpPr>
        <p:grpSpPr>
          <a:xfrm>
            <a:off x="920262" y="1576171"/>
            <a:ext cx="3298190" cy="1991360"/>
            <a:chOff x="920262" y="1576171"/>
            <a:chExt cx="3298190" cy="199136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CBD9546E-E070-A6AA-7B19-C323B954A06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262" y="1576171"/>
              <a:ext cx="3297872" cy="1991169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5E1030C-89EE-CB64-710F-EC8302E96B31}"/>
                </a:ext>
              </a:extLst>
            </p:cNvPr>
            <p:cNvSpPr/>
            <p:nvPr/>
          </p:nvSpPr>
          <p:spPr>
            <a:xfrm>
              <a:off x="1034147" y="2848419"/>
              <a:ext cx="1370330" cy="544195"/>
            </a:xfrm>
            <a:custGeom>
              <a:avLst/>
              <a:gdLst/>
              <a:ahLst/>
              <a:cxnLst/>
              <a:rect l="l" t="t" r="r" b="b"/>
              <a:pathLst>
                <a:path w="1370330" h="544195">
                  <a:moveTo>
                    <a:pt x="0" y="90699"/>
                  </a:moveTo>
                  <a:lnTo>
                    <a:pt x="7127" y="55392"/>
                  </a:lnTo>
                  <a:lnTo>
                    <a:pt x="26565" y="26562"/>
                  </a:lnTo>
                  <a:lnTo>
                    <a:pt x="55396" y="7126"/>
                  </a:lnTo>
                  <a:lnTo>
                    <a:pt x="90702" y="0"/>
                  </a:lnTo>
                  <a:lnTo>
                    <a:pt x="1279094" y="0"/>
                  </a:lnTo>
                  <a:lnTo>
                    <a:pt x="1329417" y="15240"/>
                  </a:lnTo>
                  <a:lnTo>
                    <a:pt x="1362893" y="55993"/>
                  </a:lnTo>
                  <a:lnTo>
                    <a:pt x="1369797" y="90699"/>
                  </a:lnTo>
                  <a:lnTo>
                    <a:pt x="1369797" y="453499"/>
                  </a:lnTo>
                  <a:lnTo>
                    <a:pt x="1362669" y="488806"/>
                  </a:lnTo>
                  <a:lnTo>
                    <a:pt x="1343231" y="517636"/>
                  </a:lnTo>
                  <a:lnTo>
                    <a:pt x="1314400" y="537072"/>
                  </a:lnTo>
                  <a:lnTo>
                    <a:pt x="1279094" y="544198"/>
                  </a:lnTo>
                  <a:lnTo>
                    <a:pt x="90702" y="544198"/>
                  </a:lnTo>
                  <a:lnTo>
                    <a:pt x="55396" y="537072"/>
                  </a:lnTo>
                  <a:lnTo>
                    <a:pt x="26565" y="517636"/>
                  </a:lnTo>
                  <a:lnTo>
                    <a:pt x="7127" y="488806"/>
                  </a:lnTo>
                  <a:lnTo>
                    <a:pt x="0" y="453499"/>
                  </a:lnTo>
                  <a:lnTo>
                    <a:pt x="0" y="90699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6">
            <a:extLst>
              <a:ext uri="{FF2B5EF4-FFF2-40B4-BE49-F238E27FC236}">
                <a16:creationId xmlns:a16="http://schemas.microsoft.com/office/drawing/2014/main" id="{1770FD9A-F898-90D6-1A6F-FCCB5D0711D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63665" y="1783271"/>
            <a:ext cx="3368898" cy="15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7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Engineering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77;p6">
            <a:extLst>
              <a:ext uri="{FF2B5EF4-FFF2-40B4-BE49-F238E27FC236}">
                <a16:creationId xmlns:a16="http://schemas.microsoft.com/office/drawing/2014/main" id="{E5C8B75E-53EC-E151-3784-C0EDA643DB1E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Prompt Engineering</a:t>
            </a:r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B5DB635-0A25-3219-3F3D-6391AB8C96E8}"/>
              </a:ext>
            </a:extLst>
          </p:cNvPr>
          <p:cNvSpPr txBox="1"/>
          <p:nvPr/>
        </p:nvSpPr>
        <p:spPr>
          <a:xfrm>
            <a:off x="1043608" y="1922418"/>
            <a:ext cx="3862704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현재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1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LLM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모델에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3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프롬프트를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3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작성하는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2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방법도</a:t>
            </a:r>
            <a:endParaRPr sz="13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12700">
              <a:lnSpc>
                <a:spcPct val="100000"/>
              </a:lnSpc>
            </a:pPr>
            <a:r>
              <a:rPr sz="1300" spc="-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기존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언어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모델</a:t>
            </a:r>
            <a:r>
              <a:rPr sz="1300" spc="-5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(LM)의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학습</a:t>
            </a:r>
            <a:r>
              <a:rPr sz="1300" spc="-5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3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데이터의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영향을</a:t>
            </a:r>
            <a:r>
              <a:rPr sz="1300" spc="-5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받습니다.</a:t>
            </a:r>
            <a:endParaRPr sz="13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12700" marR="531495">
              <a:lnSpc>
                <a:spcPct val="100000"/>
              </a:lnSpc>
              <a:spcBef>
                <a:spcPts val="1560"/>
              </a:spcBef>
            </a:pPr>
            <a:r>
              <a:rPr sz="1300" spc="-4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따라서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lang="ko-KR" altLang="en-US" sz="13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우</a:t>
            </a:r>
            <a:r>
              <a:rPr sz="1300" spc="-2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리는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기존의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LM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학습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방식의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데이터를 </a:t>
            </a:r>
            <a:r>
              <a:rPr sz="1300" spc="-3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참고해서</a:t>
            </a:r>
            <a:r>
              <a:rPr sz="1300" spc="-7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9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Prompt를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작성할</a:t>
            </a:r>
            <a:r>
              <a:rPr sz="1300" spc="-6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수</a:t>
            </a:r>
            <a:r>
              <a:rPr sz="1300" spc="-6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있습니다.</a:t>
            </a:r>
            <a:endParaRPr sz="13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8316DED3-4425-E5F3-4574-689F5AFD259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13681" y="968368"/>
            <a:ext cx="3133052" cy="31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4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ChatGPT Builder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GPT Builder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3A52F04-BF15-19D7-2EA5-3AEA820838AC}"/>
              </a:ext>
            </a:extLst>
          </p:cNvPr>
          <p:cNvSpPr txBox="1"/>
          <p:nvPr/>
        </p:nvSpPr>
        <p:spPr>
          <a:xfrm>
            <a:off x="3498860" y="1915807"/>
            <a:ext cx="1505187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125" dirty="0">
                <a:solidFill>
                  <a:srgbClr val="FF0000"/>
                </a:solidFill>
                <a:latin typeface="Noto Sans CJK HK"/>
                <a:cs typeface="Noto Sans CJK HK"/>
              </a:rPr>
              <a:t>프롬프트</a:t>
            </a:r>
            <a:endParaRPr sz="1800" dirty="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</a:pPr>
            <a:r>
              <a:rPr sz="1800" b="1" spc="70" dirty="0">
                <a:solidFill>
                  <a:srgbClr val="FF0000"/>
                </a:solidFill>
                <a:latin typeface="Noto Sans CJK HK"/>
                <a:cs typeface="Noto Sans CJK HK"/>
              </a:rPr>
              <a:t>(동작</a:t>
            </a:r>
            <a:r>
              <a:rPr sz="1800" b="1" spc="9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800" b="1" spc="65" dirty="0">
                <a:solidFill>
                  <a:srgbClr val="FF0000"/>
                </a:solidFill>
                <a:latin typeface="Noto Sans CJK HK"/>
                <a:cs typeface="Noto Sans CJK HK"/>
              </a:rPr>
              <a:t>가이드)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D611FCE-633A-61BE-F683-5181141B53EE}"/>
              </a:ext>
            </a:extLst>
          </p:cNvPr>
          <p:cNvSpPr txBox="1"/>
          <p:nvPr/>
        </p:nvSpPr>
        <p:spPr>
          <a:xfrm>
            <a:off x="3625775" y="843558"/>
            <a:ext cx="137827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FF0000"/>
                </a:solidFill>
                <a:latin typeface="Noto Sans CJK HK"/>
                <a:cs typeface="Noto Sans CJK HK"/>
              </a:rPr>
              <a:t>이름</a:t>
            </a:r>
            <a:r>
              <a:rPr sz="1800" b="1" spc="90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800" b="1" spc="-204" dirty="0">
                <a:solidFill>
                  <a:srgbClr val="FF0000"/>
                </a:solidFill>
                <a:latin typeface="Noto Sans CJK HK"/>
                <a:cs typeface="Noto Sans CJK HK"/>
              </a:rPr>
              <a:t>/</a:t>
            </a:r>
            <a:r>
              <a:rPr sz="1800" b="1" spc="9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800" b="1" spc="110" dirty="0">
                <a:solidFill>
                  <a:srgbClr val="FF0000"/>
                </a:solidFill>
                <a:latin typeface="Noto Sans CJK HK"/>
                <a:cs typeface="Noto Sans CJK HK"/>
              </a:rPr>
              <a:t>설명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AE7401B1-DD13-9F5B-6BDE-3030C564D295}"/>
              </a:ext>
            </a:extLst>
          </p:cNvPr>
          <p:cNvSpPr txBox="1"/>
          <p:nvPr/>
        </p:nvSpPr>
        <p:spPr>
          <a:xfrm>
            <a:off x="3590781" y="3163976"/>
            <a:ext cx="1200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FF0000"/>
                </a:solidFill>
                <a:latin typeface="Noto Sans CJK HK"/>
                <a:cs typeface="Noto Sans CJK HK"/>
              </a:rPr>
              <a:t>참고</a:t>
            </a:r>
            <a:r>
              <a:rPr sz="1800" b="1" spc="9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800" b="1" spc="145" dirty="0">
                <a:solidFill>
                  <a:srgbClr val="FF0000"/>
                </a:solidFill>
                <a:latin typeface="Noto Sans CJK HK"/>
                <a:cs typeface="Noto Sans CJK HK"/>
              </a:rPr>
              <a:t>자료</a:t>
            </a:r>
            <a:r>
              <a:rPr sz="1800" b="1" spc="95" dirty="0">
                <a:solidFill>
                  <a:srgbClr val="FF0000"/>
                </a:solidFill>
                <a:latin typeface="Noto Sans CJK HK"/>
                <a:cs typeface="Noto Sans CJK HK"/>
              </a:rPr>
              <a:t> </a:t>
            </a:r>
            <a:r>
              <a:rPr sz="1800" b="1" spc="-50" dirty="0">
                <a:solidFill>
                  <a:srgbClr val="FF0000"/>
                </a:solidFill>
                <a:latin typeface="Noto Sans CJK HK"/>
                <a:cs typeface="Noto Sans CJK HK"/>
              </a:rPr>
              <a:t>+</a:t>
            </a:r>
            <a:endParaRPr sz="1800" dirty="0">
              <a:latin typeface="Noto Sans CJK HK"/>
              <a:cs typeface="Noto Sans CJK HK"/>
            </a:endParaRPr>
          </a:p>
          <a:p>
            <a:pPr algn="ctr">
              <a:lnSpc>
                <a:spcPct val="100000"/>
              </a:lnSpc>
            </a:pPr>
            <a:r>
              <a:rPr sz="1800" b="1" spc="125" dirty="0">
                <a:solidFill>
                  <a:srgbClr val="FF0000"/>
                </a:solidFill>
                <a:latin typeface="Noto Sans CJK HK"/>
                <a:cs typeface="Noto Sans CJK HK"/>
              </a:rPr>
              <a:t>부가기능</a:t>
            </a:r>
            <a:endParaRPr sz="1800" dirty="0">
              <a:latin typeface="Noto Sans CJK HK"/>
              <a:cs typeface="Noto Sans CJK HK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3A58255-7750-BB9B-9DBC-746D203BA408}"/>
              </a:ext>
            </a:extLst>
          </p:cNvPr>
          <p:cNvSpPr txBox="1"/>
          <p:nvPr/>
        </p:nvSpPr>
        <p:spPr>
          <a:xfrm>
            <a:off x="3727350" y="4412163"/>
            <a:ext cx="92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Noto Sans CJK HK"/>
                <a:cs typeface="Noto Sans CJK HK"/>
              </a:rPr>
              <a:t>API</a:t>
            </a:r>
            <a:r>
              <a:rPr sz="1800" b="1" spc="120" dirty="0">
                <a:solidFill>
                  <a:srgbClr val="FF0000"/>
                </a:solidFill>
                <a:latin typeface="Noto Sans CJK HK"/>
                <a:cs typeface="Noto Sans CJK HK"/>
              </a:rPr>
              <a:t> 연동</a:t>
            </a:r>
            <a:endParaRPr sz="1800">
              <a:latin typeface="Noto Sans CJK HK"/>
              <a:cs typeface="Noto Sans CJK HK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9614C1D-4405-5FCE-050A-F31EAC9D65E0}"/>
              </a:ext>
            </a:extLst>
          </p:cNvPr>
          <p:cNvSpPr txBox="1"/>
          <p:nvPr/>
        </p:nvSpPr>
        <p:spPr>
          <a:xfrm>
            <a:off x="501260" y="2378851"/>
            <a:ext cx="24834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65" dirty="0">
                <a:latin typeface="BM DoHyeon OTF"/>
                <a:cs typeface="BM DoHyeon OTF"/>
              </a:rPr>
              <a:t>Configure를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이용해 개인별 </a:t>
            </a:r>
            <a:r>
              <a:rPr sz="1300" spc="-25" dirty="0">
                <a:latin typeface="BM DoHyeon OTF"/>
                <a:cs typeface="BM DoHyeon OTF"/>
              </a:rPr>
              <a:t>GPT를 </a:t>
            </a:r>
            <a:r>
              <a:rPr sz="1300" spc="-40" dirty="0">
                <a:latin typeface="BM DoHyeon OTF"/>
                <a:cs typeface="BM DoHyeon OTF"/>
              </a:rPr>
              <a:t>제작할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수</a:t>
            </a:r>
            <a:r>
              <a:rPr sz="1300" spc="-7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있습니다.</a:t>
            </a:r>
            <a:endParaRPr sz="1300" dirty="0">
              <a:latin typeface="BM DoHyeon OTF"/>
              <a:cs typeface="BM DoHyeon OTF"/>
            </a:endParaRPr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09E0198D-78E3-9097-BA4C-E54BCB172AC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6199" y="457300"/>
            <a:ext cx="3470663" cy="420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3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ChatGPT Builder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GPT Builder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E504269-FDA8-BB2A-D6F7-820D701298B8}"/>
              </a:ext>
            </a:extLst>
          </p:cNvPr>
          <p:cNvSpPr txBox="1"/>
          <p:nvPr/>
        </p:nvSpPr>
        <p:spPr>
          <a:xfrm>
            <a:off x="1450188" y="1374497"/>
            <a:ext cx="408749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70" dirty="0" err="1">
                <a:latin typeface="BM DoHyeon OTF"/>
                <a:cs typeface="BM DoHyeon OTF"/>
              </a:rPr>
              <a:t>Builder를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이용해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대화형으로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제작할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수도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있습니다.</a:t>
            </a:r>
            <a:endParaRPr sz="1300" dirty="0">
              <a:latin typeface="BM DoHyeon OTF"/>
              <a:cs typeface="BM DoHyeon OTF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58DF6A57-615A-03C8-FC57-A08A944C2BC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0188" y="2040114"/>
            <a:ext cx="5828876" cy="17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6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3EDDF-FDB4-45A0-82A7-3AC181A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95486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EE990-FE67-60E8-B766-FDC359D83D08}"/>
              </a:ext>
            </a:extLst>
          </p:cNvPr>
          <p:cNvSpPr txBox="1"/>
          <p:nvPr/>
        </p:nvSpPr>
        <p:spPr>
          <a:xfrm>
            <a:off x="4318544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Q &amp; A 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Picture 2" descr="Google Developer Groups">
            <a:extLst>
              <a:ext uri="{FF2B5EF4-FFF2-40B4-BE49-F238E27FC236}">
                <a16:creationId xmlns:a16="http://schemas.microsoft.com/office/drawing/2014/main" id="{5D965F5E-7173-60D4-7791-75174560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LLM Prompt?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LLM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Prompt?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7;p6">
            <a:extLst>
              <a:ext uri="{FF2B5EF4-FFF2-40B4-BE49-F238E27FC236}">
                <a16:creationId xmlns:a16="http://schemas.microsoft.com/office/drawing/2014/main" id="{881604BA-3F29-37B5-34F0-AFBBFE1097DB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GPT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와 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Prompting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2A810B13-236A-070B-0704-C7ADAD52315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26198" y="801656"/>
            <a:ext cx="3560394" cy="3560394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E1194F1F-932C-D434-10DF-05F1FF1E3B1D}"/>
              </a:ext>
            </a:extLst>
          </p:cNvPr>
          <p:cNvSpPr txBox="1"/>
          <p:nvPr/>
        </p:nvSpPr>
        <p:spPr>
          <a:xfrm>
            <a:off x="1054414" y="1534504"/>
            <a:ext cx="4110990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96645">
              <a:lnSpc>
                <a:spcPct val="150000"/>
              </a:lnSpc>
              <a:spcBef>
                <a:spcPts val="100"/>
              </a:spcBef>
            </a:pPr>
            <a:r>
              <a:rPr sz="1300" spc="-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세상</a:t>
            </a:r>
            <a:r>
              <a:rPr sz="1300" spc="-7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3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일을</a:t>
            </a:r>
            <a:r>
              <a:rPr sz="1300" spc="-7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잘</a:t>
            </a:r>
            <a:r>
              <a:rPr sz="1300" spc="-7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모르는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2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경</a:t>
            </a:r>
            <a:r>
              <a:rPr lang="ko-KR" altLang="en-US" sz="13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우</a:t>
            </a:r>
            <a:r>
              <a:rPr sz="1300" spc="-2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가</a:t>
            </a:r>
            <a:r>
              <a:rPr sz="1300" spc="-7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25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있다</a:t>
            </a:r>
            <a:r>
              <a:rPr sz="1300" spc="-2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.</a:t>
            </a:r>
            <a:endParaRPr lang="en-US" sz="1300" spc="-25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12700" marR="1096645">
              <a:lnSpc>
                <a:spcPct val="150000"/>
              </a:lnSpc>
              <a:spcBef>
                <a:spcPts val="100"/>
              </a:spcBef>
            </a:pPr>
            <a:r>
              <a:rPr sz="1300" spc="-2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(특정일자까지만</a:t>
            </a:r>
            <a:r>
              <a:rPr sz="1300" spc="-7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학습을</a:t>
            </a:r>
            <a:r>
              <a:rPr sz="1300" spc="-6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한</a:t>
            </a:r>
            <a:r>
              <a:rPr sz="1300" spc="-6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후</a:t>
            </a:r>
            <a:r>
              <a:rPr sz="1300" spc="-7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사용됩니다.)</a:t>
            </a:r>
            <a:endParaRPr sz="13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12700" marR="5080">
              <a:lnSpc>
                <a:spcPct val="150000"/>
              </a:lnSpc>
            </a:pP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글을</a:t>
            </a:r>
            <a:r>
              <a:rPr sz="1300" spc="6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길게</a:t>
            </a:r>
            <a:r>
              <a:rPr sz="1300" spc="6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못</a:t>
            </a:r>
            <a:r>
              <a:rPr sz="1300" spc="6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씁니다.</a:t>
            </a:r>
            <a:r>
              <a:rPr sz="1300" spc="6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또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긴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기억은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끊기는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2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경</a:t>
            </a:r>
            <a:r>
              <a:rPr lang="ko-KR" altLang="en-US" sz="13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우</a:t>
            </a:r>
            <a:r>
              <a:rPr sz="1300" spc="-2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가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1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있습니다</a:t>
            </a:r>
            <a:r>
              <a:rPr sz="13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.</a:t>
            </a:r>
            <a:endParaRPr lang="en-US" altLang="ko-KR" sz="1300" spc="-1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12700" marR="5080">
              <a:lnSpc>
                <a:spcPct val="150000"/>
              </a:lnSpc>
            </a:pPr>
            <a:r>
              <a:rPr sz="1300" spc="-30" dirty="0" err="1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가끔</a:t>
            </a:r>
            <a:r>
              <a:rPr sz="1300" spc="-5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거짓말을</a:t>
            </a:r>
            <a:r>
              <a:rPr sz="1300" spc="7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13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진짜</a:t>
            </a:r>
            <a:r>
              <a:rPr sz="13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처럼</a:t>
            </a:r>
            <a:r>
              <a:rPr sz="1300" spc="-5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이야기합니다.</a:t>
            </a:r>
            <a:endParaRPr sz="13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위험한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정보나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4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발언은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안하지만,</a:t>
            </a:r>
            <a:r>
              <a:rPr sz="1300" spc="-5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잘</a:t>
            </a:r>
            <a:r>
              <a:rPr sz="1300" spc="-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3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속습니다.</a:t>
            </a:r>
            <a:endParaRPr sz="13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</p:txBody>
      </p:sp>
    </p:spTree>
    <p:extLst>
      <p:ext uri="{BB962C8B-B14F-4D97-AF65-F5344CB8AC3E}">
        <p14:creationId xmlns:p14="http://schemas.microsoft.com/office/powerpoint/2010/main" val="4326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LLM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Prompt?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7;p6">
            <a:extLst>
              <a:ext uri="{FF2B5EF4-FFF2-40B4-BE49-F238E27FC236}">
                <a16:creationId xmlns:a16="http://schemas.microsoft.com/office/drawing/2014/main" id="{881604BA-3F29-37B5-34F0-AFBBFE1097DB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LLM, </a:t>
            </a:r>
            <a:r>
              <a:rPr lang="ko-KR" altLang="en-US" sz="2200" b="1" dirty="0" err="1">
                <a:latin typeface="Verdana"/>
                <a:ea typeface="Verdana"/>
                <a:cs typeface="Verdana"/>
                <a:sym typeface="Verdana"/>
              </a:rPr>
              <a:t>활용팁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DBFD71B-8AFB-B8F6-AE33-555C2BDFD150}"/>
              </a:ext>
            </a:extLst>
          </p:cNvPr>
          <p:cNvSpPr txBox="1"/>
          <p:nvPr/>
        </p:nvSpPr>
        <p:spPr>
          <a:xfrm>
            <a:off x="1043608" y="1416964"/>
            <a:ext cx="445643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160" marR="885825" indent="-3790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1160" algn="l"/>
              </a:tabLst>
            </a:pPr>
            <a:r>
              <a:rPr sz="1300" spc="-40" dirty="0">
                <a:latin typeface="BM DoHyeon OTF"/>
                <a:cs typeface="BM DoHyeon OTF"/>
              </a:rPr>
              <a:t>무언가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처음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접근할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때,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강력한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무기가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됩니다. </a:t>
            </a:r>
            <a:r>
              <a:rPr sz="1300" spc="-40" dirty="0">
                <a:latin typeface="BM DoHyeon OTF"/>
                <a:cs typeface="BM DoHyeon OTF"/>
              </a:rPr>
              <a:t>새로운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개념,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분야에서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큰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도움이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됩니다.</a:t>
            </a:r>
            <a:endParaRPr sz="1300" dirty="0">
              <a:latin typeface="BM DoHyeon OTF"/>
              <a:cs typeface="BM DoHyeon OTF"/>
            </a:endParaRPr>
          </a:p>
          <a:p>
            <a:pPr marL="391160" indent="-378460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391160" algn="l"/>
              </a:tabLst>
            </a:pPr>
            <a:r>
              <a:rPr sz="1300" spc="-90" dirty="0">
                <a:latin typeface="BM DoHyeon OTF"/>
                <a:cs typeface="BM DoHyeon OTF"/>
              </a:rPr>
              <a:t>Prompt를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작성할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땐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최대한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자세히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작성해야합니다.</a:t>
            </a:r>
            <a:endParaRPr sz="1300" dirty="0">
              <a:latin typeface="BM DoHyeon OTF"/>
              <a:cs typeface="BM DoHyeon OTF"/>
            </a:endParaRPr>
          </a:p>
          <a:p>
            <a:pPr marL="391160" marR="160020" indent="-37909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391160" algn="l"/>
              </a:tabLst>
            </a:pPr>
            <a:r>
              <a:rPr sz="1300" spc="-30" dirty="0">
                <a:latin typeface="BM DoHyeon OTF"/>
                <a:cs typeface="BM DoHyeon OTF"/>
              </a:rPr>
              <a:t>만약</a:t>
            </a:r>
            <a:r>
              <a:rPr sz="1300" spc="-7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한국어로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질문했을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시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내용이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부족하다고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생각되면, </a:t>
            </a:r>
            <a:r>
              <a:rPr sz="1300" spc="-40" dirty="0">
                <a:latin typeface="BM DoHyeon OTF"/>
                <a:cs typeface="BM DoHyeon OTF"/>
              </a:rPr>
              <a:t>영어로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질문한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뒤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한글로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번역하는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방법을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사용해보세요.</a:t>
            </a:r>
            <a:endParaRPr sz="1300" dirty="0">
              <a:latin typeface="BM DoHyeon OTF"/>
              <a:cs typeface="BM DoHyeon OTF"/>
            </a:endParaRPr>
          </a:p>
          <a:p>
            <a:pPr marL="391160" marR="5080" indent="-37909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391160" algn="l"/>
              </a:tabLst>
            </a:pPr>
            <a:r>
              <a:rPr sz="1300" spc="-90" dirty="0">
                <a:latin typeface="BM DoHyeon OTF"/>
                <a:cs typeface="BM DoHyeon OTF"/>
              </a:rPr>
              <a:t>Prompt를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시작할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때,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80" dirty="0">
                <a:latin typeface="BM DoHyeon OTF"/>
                <a:cs typeface="BM DoHyeon OTF"/>
              </a:rPr>
              <a:t>LLM에게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역할을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명시한다면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더욱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50" dirty="0">
                <a:latin typeface="BM DoHyeon OTF"/>
                <a:cs typeface="BM DoHyeon OTF"/>
              </a:rPr>
              <a:t>잘 </a:t>
            </a:r>
            <a:r>
              <a:rPr sz="1300" spc="-10" dirty="0">
                <a:latin typeface="BM DoHyeon OTF"/>
                <a:cs typeface="BM DoHyeon OTF"/>
              </a:rPr>
              <a:t>동작합니다.</a:t>
            </a:r>
            <a:endParaRPr sz="1300" dirty="0">
              <a:latin typeface="BM DoHyeon OTF"/>
              <a:cs typeface="BM DoHyeon OTF"/>
            </a:endParaRPr>
          </a:p>
          <a:p>
            <a:pPr marL="391160" marR="255904" indent="-37909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391160" algn="l"/>
              </a:tabLst>
            </a:pPr>
            <a:r>
              <a:rPr sz="1300" spc="-35" dirty="0">
                <a:latin typeface="BM DoHyeon OTF"/>
                <a:cs typeface="BM DoHyeon OTF"/>
              </a:rPr>
              <a:t>수행시킬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동작에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대해서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45" dirty="0">
                <a:latin typeface="BM DoHyeon OTF"/>
                <a:cs typeface="BM DoHyeon OTF"/>
              </a:rPr>
              <a:t>유치원생에게 </a:t>
            </a:r>
            <a:r>
              <a:rPr sz="1300" spc="-35" dirty="0">
                <a:latin typeface="BM DoHyeon OTF"/>
                <a:cs typeface="BM DoHyeon OTF"/>
              </a:rPr>
              <a:t>설명하듯</a:t>
            </a:r>
            <a:r>
              <a:rPr sz="1300" spc="-45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최대한 </a:t>
            </a:r>
            <a:r>
              <a:rPr sz="1300" spc="-40" dirty="0">
                <a:latin typeface="BM DoHyeon OTF"/>
                <a:cs typeface="BM DoHyeon OTF"/>
              </a:rPr>
              <a:t>자세히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시켜주시면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더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좋은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결과를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생성합니다.</a:t>
            </a:r>
            <a:endParaRPr sz="1300" dirty="0">
              <a:latin typeface="BM DoHyeon OTF"/>
              <a:cs typeface="BM DoHyeon OTF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0E763856-BAB4-DF44-C023-D434AFAB9C0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0152" y="1159003"/>
            <a:ext cx="2804826" cy="29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6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LLM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Prompt?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7;p6">
            <a:extLst>
              <a:ext uri="{FF2B5EF4-FFF2-40B4-BE49-F238E27FC236}">
                <a16:creationId xmlns:a16="http://schemas.microsoft.com/office/drawing/2014/main" id="{881604BA-3F29-37B5-34F0-AFBBFE1097DB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LLM, 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주의사항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0E763856-BAB4-DF44-C023-D434AFAB9C0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0152" y="1159003"/>
            <a:ext cx="2804826" cy="2991814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D2D1B429-A65E-BA16-7448-8C0B376A5B93}"/>
              </a:ext>
            </a:extLst>
          </p:cNvPr>
          <p:cNvSpPr txBox="1"/>
          <p:nvPr/>
        </p:nvSpPr>
        <p:spPr>
          <a:xfrm>
            <a:off x="1007066" y="1750670"/>
            <a:ext cx="4393565" cy="180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160" marR="147320" indent="-3790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1160" algn="l"/>
              </a:tabLst>
            </a:pPr>
            <a:r>
              <a:rPr sz="1300" spc="-40" dirty="0">
                <a:latin typeface="BM DoHyeon OTF"/>
                <a:cs typeface="BM DoHyeon OTF"/>
              </a:rPr>
              <a:t>입력된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데이터는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학습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데이터로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사용되기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때문에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중요한 </a:t>
            </a:r>
            <a:r>
              <a:rPr sz="1300" spc="-35" dirty="0">
                <a:latin typeface="BM DoHyeon OTF"/>
                <a:cs typeface="BM DoHyeon OTF"/>
              </a:rPr>
              <a:t>보안사항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혹은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데이터등은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입력하시면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10" dirty="0">
                <a:latin typeface="BM DoHyeon OTF"/>
                <a:cs typeface="BM DoHyeon OTF"/>
              </a:rPr>
              <a:t>안됩니다.</a:t>
            </a:r>
            <a:endParaRPr sz="1300" dirty="0">
              <a:latin typeface="BM DoHyeon OTF"/>
              <a:cs typeface="BM DoHyeon OTF"/>
            </a:endParaRPr>
          </a:p>
          <a:p>
            <a:pPr marL="391160" marR="5080" indent="-37909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391160" algn="l"/>
              </a:tabLst>
            </a:pPr>
            <a:r>
              <a:rPr sz="1300" spc="-30" dirty="0">
                <a:latin typeface="BM DoHyeon OTF"/>
                <a:cs typeface="BM DoHyeon OTF"/>
              </a:rPr>
              <a:t>최신</a:t>
            </a:r>
            <a:r>
              <a:rPr sz="1300" spc="-7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정보는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학습이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되어있지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않다면,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제대로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맞출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dirty="0">
                <a:latin typeface="BM DoHyeon OTF"/>
                <a:cs typeface="BM DoHyeon OTF"/>
              </a:rPr>
              <a:t>수</a:t>
            </a:r>
            <a:r>
              <a:rPr sz="1300" spc="-70" dirty="0">
                <a:latin typeface="BM DoHyeon OTF"/>
                <a:cs typeface="BM DoHyeon OTF"/>
              </a:rPr>
              <a:t> </a:t>
            </a:r>
            <a:r>
              <a:rPr sz="1300" spc="-25" dirty="0" err="1">
                <a:latin typeface="BM DoHyeon OTF"/>
                <a:cs typeface="BM DoHyeon OTF"/>
              </a:rPr>
              <a:t>없는</a:t>
            </a:r>
            <a:r>
              <a:rPr sz="1300" spc="-25" dirty="0">
                <a:latin typeface="BM DoHyeon OTF"/>
                <a:cs typeface="BM DoHyeon OTF"/>
              </a:rPr>
              <a:t> </a:t>
            </a:r>
            <a:r>
              <a:rPr sz="1300" spc="-20" dirty="0" err="1">
                <a:latin typeface="BM DoHyeon OTF"/>
                <a:cs typeface="BM DoHyeon OTF"/>
              </a:rPr>
              <a:t>경</a:t>
            </a:r>
            <a:r>
              <a:rPr lang="ko-KR" altLang="en-US" sz="1300" spc="-20" dirty="0">
                <a:latin typeface="BM DoHyeon OTF"/>
                <a:cs typeface="BM DoHyeon OTF"/>
              </a:rPr>
              <a:t>우</a:t>
            </a:r>
            <a:r>
              <a:rPr sz="1300" spc="-20" dirty="0" err="1">
                <a:latin typeface="BM DoHyeon OTF"/>
                <a:cs typeface="BM DoHyeon OTF"/>
              </a:rPr>
              <a:t>가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많이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있으니</a:t>
            </a:r>
            <a:r>
              <a:rPr sz="1300" spc="-6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주의해야</a:t>
            </a:r>
            <a:r>
              <a:rPr sz="1300" spc="-65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합니다.</a:t>
            </a:r>
            <a:endParaRPr sz="1300" dirty="0">
              <a:latin typeface="BM DoHyeon OTF"/>
              <a:cs typeface="BM DoHyeon OTF"/>
            </a:endParaRPr>
          </a:p>
          <a:p>
            <a:pPr marL="391160" marR="180340" indent="-37909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391160" algn="l"/>
              </a:tabLst>
            </a:pPr>
            <a:r>
              <a:rPr sz="1300" spc="-45" dirty="0">
                <a:latin typeface="BM DoHyeon OTF"/>
                <a:cs typeface="BM DoHyeon OTF"/>
              </a:rPr>
              <a:t>전문적이거나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고도화된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40" dirty="0" err="1">
                <a:latin typeface="BM DoHyeon OTF"/>
                <a:cs typeface="BM DoHyeon OTF"/>
              </a:rPr>
              <a:t>지식의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20" dirty="0" err="1">
                <a:latin typeface="BM DoHyeon OTF"/>
                <a:cs typeface="BM DoHyeon OTF"/>
              </a:rPr>
              <a:t>경</a:t>
            </a:r>
            <a:r>
              <a:rPr lang="ko-KR" altLang="en-US" sz="1300" spc="-20" dirty="0">
                <a:latin typeface="BM DoHyeon OTF"/>
                <a:cs typeface="BM DoHyeon OTF"/>
              </a:rPr>
              <a:t>우</a:t>
            </a:r>
            <a:r>
              <a:rPr sz="1300" spc="-20" dirty="0" err="1">
                <a:latin typeface="BM DoHyeon OTF"/>
                <a:cs typeface="BM DoHyeon OTF"/>
              </a:rPr>
              <a:t>엔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존재하지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25" dirty="0">
                <a:latin typeface="BM DoHyeon OTF"/>
                <a:cs typeface="BM DoHyeon OTF"/>
              </a:rPr>
              <a:t>않는 </a:t>
            </a:r>
            <a:r>
              <a:rPr sz="1300" spc="-35" dirty="0">
                <a:latin typeface="BM DoHyeon OTF"/>
                <a:cs typeface="BM DoHyeon OTF"/>
              </a:rPr>
              <a:t>데이터를 </a:t>
            </a:r>
            <a:r>
              <a:rPr sz="1300" spc="-40" dirty="0">
                <a:latin typeface="BM DoHyeon OTF"/>
                <a:cs typeface="BM DoHyeon OTF"/>
              </a:rPr>
              <a:t>생성해</a:t>
            </a:r>
            <a:r>
              <a:rPr sz="1300" spc="-35" dirty="0">
                <a:latin typeface="BM DoHyeon OTF"/>
                <a:cs typeface="BM DoHyeon OTF"/>
              </a:rPr>
              <a:t> </a:t>
            </a:r>
            <a:r>
              <a:rPr sz="1300" spc="-30" dirty="0">
                <a:latin typeface="BM DoHyeon OTF"/>
                <a:cs typeface="BM DoHyeon OTF"/>
              </a:rPr>
              <a:t>내는</a:t>
            </a:r>
            <a:r>
              <a:rPr sz="1300" spc="-35" dirty="0">
                <a:latin typeface="BM DoHyeon OTF"/>
                <a:cs typeface="BM DoHyeon OTF"/>
              </a:rPr>
              <a:t> 착시(hallucination)이</a:t>
            </a:r>
            <a:r>
              <a:rPr sz="1300" spc="-3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발생할</a:t>
            </a:r>
            <a:r>
              <a:rPr sz="1300" spc="-35" dirty="0">
                <a:latin typeface="BM DoHyeon OTF"/>
                <a:cs typeface="BM DoHyeon OTF"/>
              </a:rPr>
              <a:t> </a:t>
            </a:r>
            <a:r>
              <a:rPr sz="1300" spc="-50" dirty="0">
                <a:latin typeface="BM DoHyeon OTF"/>
                <a:cs typeface="BM DoHyeon OTF"/>
              </a:rPr>
              <a:t>수 </a:t>
            </a:r>
            <a:r>
              <a:rPr sz="1300" spc="-40" dirty="0">
                <a:latin typeface="BM DoHyeon OTF"/>
                <a:cs typeface="BM DoHyeon OTF"/>
              </a:rPr>
              <a:t>있으니</a:t>
            </a:r>
            <a:r>
              <a:rPr sz="1300" spc="-55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반드시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생성된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40" dirty="0">
                <a:latin typeface="BM DoHyeon OTF"/>
                <a:cs typeface="BM DoHyeon OTF"/>
              </a:rPr>
              <a:t>정보를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35" dirty="0">
                <a:latin typeface="BM DoHyeon OTF"/>
                <a:cs typeface="BM DoHyeon OTF"/>
              </a:rPr>
              <a:t>체크해야</a:t>
            </a:r>
            <a:r>
              <a:rPr sz="1300" spc="-50" dirty="0">
                <a:latin typeface="BM DoHyeon OTF"/>
                <a:cs typeface="BM DoHyeon OTF"/>
              </a:rPr>
              <a:t> </a:t>
            </a:r>
            <a:r>
              <a:rPr sz="1300" spc="-20" dirty="0">
                <a:latin typeface="BM DoHyeon OTF"/>
                <a:cs typeface="BM DoHyeon OTF"/>
              </a:rPr>
              <a:t>합니다.</a:t>
            </a:r>
            <a:endParaRPr sz="1300" dirty="0">
              <a:latin typeface="BM DoHyeon OTF"/>
              <a:cs typeface="BM DoHyeon OTF"/>
            </a:endParaRPr>
          </a:p>
        </p:txBody>
      </p:sp>
    </p:spTree>
    <p:extLst>
      <p:ext uri="{BB962C8B-B14F-4D97-AF65-F5344CB8AC3E}">
        <p14:creationId xmlns:p14="http://schemas.microsoft.com/office/powerpoint/2010/main" val="21323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0EC73C-1E41-4345-9846-16CC4CF60C28}"/>
              </a:ext>
            </a:extLst>
          </p:cNvPr>
          <p:cNvSpPr txBox="1"/>
          <p:nvPr/>
        </p:nvSpPr>
        <p:spPr>
          <a:xfrm>
            <a:off x="7993225" y="95888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LLM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Prompt?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7;p6">
            <a:extLst>
              <a:ext uri="{FF2B5EF4-FFF2-40B4-BE49-F238E27FC236}">
                <a16:creationId xmlns:a16="http://schemas.microsoft.com/office/drawing/2014/main" id="{881604BA-3F29-37B5-34F0-AFBBFE1097DB}"/>
              </a:ext>
            </a:extLst>
          </p:cNvPr>
          <p:cNvSpPr txBox="1">
            <a:spLocks/>
          </p:cNvSpPr>
          <p:nvPr/>
        </p:nvSpPr>
        <p:spPr>
          <a:xfrm>
            <a:off x="930469" y="557553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buSzPts val="2800"/>
            </a:pPr>
            <a:r>
              <a:rPr lang="en-US" sz="2200" b="1" dirty="0">
                <a:latin typeface="Verdana"/>
                <a:ea typeface="Verdana"/>
                <a:cs typeface="Verdana"/>
                <a:sym typeface="Verdana"/>
              </a:rPr>
              <a:t>GPT</a:t>
            </a:r>
            <a:r>
              <a:rPr lang="ko-KR" altLang="en-US" sz="2200" b="1" dirty="0">
                <a:latin typeface="Verdana"/>
                <a:ea typeface="Verdana"/>
                <a:cs typeface="Verdana"/>
                <a:sym typeface="Verdana"/>
              </a:rPr>
              <a:t>가 잘 수행하는 </a:t>
            </a:r>
            <a:r>
              <a:rPr lang="en-US" altLang="ko-KR" sz="2200" b="1" dirty="0">
                <a:latin typeface="Verdana"/>
                <a:ea typeface="Verdana"/>
                <a:cs typeface="Verdana"/>
                <a:sym typeface="Verdana"/>
              </a:rPr>
              <a:t>Task</a:t>
            </a:r>
            <a:endParaRPr lang="en-US" sz="22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0E763856-BAB4-DF44-C023-D434AFAB9C0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0152" y="1159003"/>
            <a:ext cx="2804826" cy="2991814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85D63D9B-97C4-7595-7228-E0529A0B1727}"/>
              </a:ext>
            </a:extLst>
          </p:cNvPr>
          <p:cNvSpPr txBox="1"/>
          <p:nvPr/>
        </p:nvSpPr>
        <p:spPr>
          <a:xfrm>
            <a:off x="1187624" y="1354237"/>
            <a:ext cx="3796665" cy="2985433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1180"/>
              </a:spcBef>
              <a:buSzPct val="72222"/>
              <a:buFont typeface="Arial"/>
              <a:buChar char="●"/>
              <a:tabLst>
                <a:tab pos="340360" algn="l"/>
              </a:tabLst>
            </a:pP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형식이</a:t>
            </a:r>
            <a:r>
              <a:rPr sz="1500" spc="-1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정해진</a:t>
            </a:r>
            <a:r>
              <a:rPr sz="1500" spc="-1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텍스트</a:t>
            </a:r>
            <a:r>
              <a:rPr sz="1500" spc="-1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다시</a:t>
            </a:r>
            <a:r>
              <a:rPr sz="1500" spc="-1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쓰기</a:t>
            </a:r>
            <a:endParaRPr sz="15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797560" lvl="1" indent="-328295">
              <a:lnSpc>
                <a:spcPct val="100000"/>
              </a:lnSpc>
              <a:spcBef>
                <a:spcPts val="1080"/>
              </a:spcBef>
              <a:buSzPct val="72222"/>
              <a:buFont typeface="Arial"/>
              <a:buChar char="○"/>
              <a:tabLst>
                <a:tab pos="797560" algn="l"/>
              </a:tabLst>
            </a:pPr>
            <a:r>
              <a:rPr sz="15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메일</a:t>
            </a:r>
            <a:r>
              <a:rPr sz="1500" spc="-7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형식</a:t>
            </a:r>
            <a:r>
              <a:rPr sz="1500" spc="105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 </a:t>
            </a: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바꿔쓰기</a:t>
            </a:r>
            <a:endParaRPr sz="15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797560" lvl="1" indent="-328295">
              <a:lnSpc>
                <a:spcPct val="100000"/>
              </a:lnSpc>
              <a:spcBef>
                <a:spcPts val="1080"/>
              </a:spcBef>
              <a:buSzPct val="72222"/>
              <a:buFont typeface="Arial"/>
              <a:buChar char="○"/>
              <a:tabLst>
                <a:tab pos="797560" algn="l"/>
              </a:tabLst>
            </a:pPr>
            <a:r>
              <a:rPr sz="1500" spc="-2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반복되는</a:t>
            </a:r>
            <a:r>
              <a:rPr sz="1500" spc="-114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글</a:t>
            </a:r>
            <a:r>
              <a:rPr sz="1500" spc="-1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키워드만</a:t>
            </a:r>
            <a:r>
              <a:rPr sz="1500" spc="-114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바꿔쓰기</a:t>
            </a:r>
            <a:endParaRPr sz="15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340360" indent="-327660">
              <a:lnSpc>
                <a:spcPct val="100000"/>
              </a:lnSpc>
              <a:spcBef>
                <a:spcPts val="1080"/>
              </a:spcBef>
              <a:buSzPct val="72222"/>
              <a:buFont typeface="Arial"/>
              <a:buChar char="●"/>
              <a:tabLst>
                <a:tab pos="340360" algn="l"/>
              </a:tabLst>
            </a:pPr>
            <a:r>
              <a:rPr sz="15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논문</a:t>
            </a:r>
            <a:r>
              <a:rPr sz="1500" spc="-1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6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요약</a:t>
            </a:r>
            <a:r>
              <a:rPr sz="1500" spc="6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,</a:t>
            </a:r>
            <a:r>
              <a:rPr sz="1500" spc="-10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기사</a:t>
            </a:r>
            <a:r>
              <a:rPr sz="1500" spc="-10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Noto Sans CJK HK"/>
              </a:rPr>
              <a:t>요약</a:t>
            </a: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하기</a:t>
            </a:r>
            <a:endParaRPr sz="15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340360" indent="-327660">
              <a:lnSpc>
                <a:spcPct val="100000"/>
              </a:lnSpc>
              <a:spcBef>
                <a:spcPts val="1080"/>
              </a:spcBef>
              <a:buSzPct val="72222"/>
              <a:buFont typeface="Arial"/>
              <a:buChar char="●"/>
              <a:tabLst>
                <a:tab pos="340360" algn="l"/>
              </a:tabLst>
            </a:pP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공부하기</a:t>
            </a:r>
            <a:endParaRPr sz="15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797560" lvl="1" indent="-328295">
              <a:lnSpc>
                <a:spcPct val="100000"/>
              </a:lnSpc>
              <a:spcBef>
                <a:spcPts val="1080"/>
              </a:spcBef>
              <a:buSzPct val="72222"/>
              <a:buFont typeface="Arial"/>
              <a:buChar char="○"/>
              <a:tabLst>
                <a:tab pos="797560" algn="l"/>
              </a:tabLst>
            </a:pPr>
            <a:r>
              <a:rPr sz="15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예제</a:t>
            </a:r>
            <a:r>
              <a:rPr sz="1500" spc="-1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만들기,</a:t>
            </a:r>
            <a:r>
              <a:rPr sz="1500" spc="-1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예문</a:t>
            </a:r>
            <a:r>
              <a:rPr sz="1500" spc="-10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만들기</a:t>
            </a:r>
            <a:endParaRPr sz="15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797560" lvl="1" indent="-328295">
              <a:lnSpc>
                <a:spcPct val="100000"/>
              </a:lnSpc>
              <a:spcBef>
                <a:spcPts val="1080"/>
              </a:spcBef>
              <a:buSzPct val="72222"/>
              <a:buFont typeface="Arial"/>
              <a:buChar char="○"/>
              <a:tabLst>
                <a:tab pos="797560" algn="l"/>
              </a:tabLst>
            </a:pPr>
            <a:r>
              <a:rPr sz="1500" spc="-1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코드</a:t>
            </a:r>
            <a:r>
              <a:rPr sz="1500" spc="-125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제작하기</a:t>
            </a:r>
            <a:endParaRPr sz="15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  <a:p>
            <a:pPr marL="797560" lvl="1" indent="-328295">
              <a:lnSpc>
                <a:spcPct val="100000"/>
              </a:lnSpc>
              <a:spcBef>
                <a:spcPts val="1080"/>
              </a:spcBef>
              <a:buSzPct val="72222"/>
              <a:buFont typeface="Arial"/>
              <a:buChar char="○"/>
              <a:tabLst>
                <a:tab pos="797560" algn="l"/>
              </a:tabLst>
            </a:pP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역할을</a:t>
            </a:r>
            <a:r>
              <a:rPr sz="1500" spc="-1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지정해</a:t>
            </a:r>
            <a:r>
              <a:rPr sz="1500" spc="-1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 </a:t>
            </a:r>
            <a:r>
              <a:rPr sz="1500" spc="-20" dirty="0">
                <a:latin typeface="NanumSquare_ac" panose="020B0600000101010101" pitchFamily="34" charset="-127"/>
                <a:ea typeface="NanumSquare_ac" panose="020B0600000101010101" pitchFamily="34" charset="-127"/>
                <a:cs typeface="BM DoHyeon OTF"/>
              </a:rPr>
              <a:t>대화하기</a:t>
            </a:r>
            <a:endParaRPr sz="1500" dirty="0">
              <a:latin typeface="NanumSquare_ac" panose="020B0600000101010101" pitchFamily="34" charset="-127"/>
              <a:ea typeface="NanumSquare_ac" panose="020B0600000101010101" pitchFamily="34" charset="-127"/>
              <a:cs typeface="BM DoHyeon OTF"/>
            </a:endParaRPr>
          </a:p>
        </p:txBody>
      </p:sp>
    </p:spTree>
    <p:extLst>
      <p:ext uri="{BB962C8B-B14F-4D97-AF65-F5344CB8AC3E}">
        <p14:creationId xmlns:p14="http://schemas.microsoft.com/office/powerpoint/2010/main" val="129169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ᅳ로젝트 로드맵 (PnP AI 2023-winter)" id="{CFBA56BD-3B50-DD4E-9783-9510F17F68E4}" vid="{07A4A650-14AB-4148-A8A5-CB4BA9415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2525</TotalTime>
  <Words>1041</Words>
  <Application>Microsoft Macintosh PowerPoint</Application>
  <PresentationFormat>On-screen Show (16:9)</PresentationFormat>
  <Paragraphs>304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a가을소풍B</vt:lpstr>
      <vt:lpstr>맑은 고딕</vt:lpstr>
      <vt:lpstr>NanumSquare_ac</vt:lpstr>
      <vt:lpstr>Verdana</vt:lpstr>
      <vt:lpstr>NanumSquare_ac Bold</vt:lpstr>
      <vt:lpstr>Arial</vt:lpstr>
      <vt:lpstr>10X10</vt:lpstr>
      <vt:lpstr>10X10 Bold</vt:lpstr>
      <vt:lpstr>Noto Sans CJK HK</vt:lpstr>
      <vt:lpstr>BM DoHyeon OTF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김대현</cp:lastModifiedBy>
  <cp:revision>93</cp:revision>
  <dcterms:created xsi:type="dcterms:W3CDTF">2015-03-17T10:14:13Z</dcterms:created>
  <dcterms:modified xsi:type="dcterms:W3CDTF">2024-07-21T14:09:50Z</dcterms:modified>
</cp:coreProperties>
</file>